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459" r:id="rId3"/>
    <p:sldId id="444" r:id="rId4"/>
    <p:sldId id="445" r:id="rId5"/>
    <p:sldId id="446" r:id="rId6"/>
    <p:sldId id="362" r:id="rId7"/>
    <p:sldId id="458" r:id="rId8"/>
    <p:sldId id="353" r:id="rId9"/>
    <p:sldId id="455" r:id="rId10"/>
    <p:sldId id="354" r:id="rId11"/>
    <p:sldId id="356" r:id="rId12"/>
    <p:sldId id="449" r:id="rId13"/>
    <p:sldId id="350" r:id="rId14"/>
    <p:sldId id="484" r:id="rId15"/>
    <p:sldId id="482" r:id="rId16"/>
    <p:sldId id="456" r:id="rId17"/>
    <p:sldId id="352" r:id="rId18"/>
  </p:sldIdLst>
  <p:sldSz cx="9144000" cy="6858000" type="screen4x3"/>
  <p:notesSz cx="7077075" cy="9051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B00"/>
    <a:srgbClr val="7F7F7F"/>
    <a:srgbClr val="F0EBD7"/>
    <a:srgbClr val="15008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74" autoAdjust="0"/>
    <p:restoredTop sz="94660"/>
  </p:normalViewPr>
  <p:slideViewPr>
    <p:cSldViewPr>
      <p:cViewPr varScale="1">
        <p:scale>
          <a:sx n="114" d="100"/>
          <a:sy n="114" d="100"/>
        </p:scale>
        <p:origin x="468" y="96"/>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2274"/>
    </p:cViewPr>
  </p:sorterViewPr>
  <p:notesViewPr>
    <p:cSldViewPr>
      <p:cViewPr varScale="1">
        <p:scale>
          <a:sx n="73" d="100"/>
          <a:sy n="73" d="100"/>
        </p:scale>
        <p:origin x="2586"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40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54025"/>
          </a:xfrm>
          <a:prstGeom prst="rect">
            <a:avLst/>
          </a:prstGeom>
        </p:spPr>
        <p:txBody>
          <a:bodyPr vert="horz" lIns="91440" tIns="45720" rIns="91440" bIns="45720" rtlCol="0"/>
          <a:lstStyle>
            <a:lvl1pPr algn="r">
              <a:defRPr sz="1200"/>
            </a:lvl1pPr>
          </a:lstStyle>
          <a:p>
            <a:fld id="{EB540282-B591-47D5-B33E-6DE429CD78A0}" type="datetimeFigureOut">
              <a:rPr lang="en-US" smtClean="0"/>
              <a:t>1/23/2019</a:t>
            </a:fld>
            <a:endParaRPr lang="en-US"/>
          </a:p>
        </p:txBody>
      </p:sp>
      <p:sp>
        <p:nvSpPr>
          <p:cNvPr id="4" name="Footer Placeholder 3"/>
          <p:cNvSpPr>
            <a:spLocks noGrp="1"/>
          </p:cNvSpPr>
          <p:nvPr>
            <p:ph type="ftr" sz="quarter" idx="2"/>
          </p:nvPr>
        </p:nvSpPr>
        <p:spPr>
          <a:xfrm>
            <a:off x="0" y="8597900"/>
            <a:ext cx="3067050" cy="4540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597900"/>
            <a:ext cx="3067050" cy="454025"/>
          </a:xfrm>
          <a:prstGeom prst="rect">
            <a:avLst/>
          </a:prstGeom>
        </p:spPr>
        <p:txBody>
          <a:bodyPr vert="horz" lIns="91440" tIns="45720" rIns="91440" bIns="45720" rtlCol="0" anchor="b"/>
          <a:lstStyle>
            <a:lvl1pPr algn="r">
              <a:defRPr sz="1200"/>
            </a:lvl1pPr>
          </a:lstStyle>
          <a:p>
            <a:fld id="{34EB5592-F47A-4A64-B1FF-54C8220EFD7A}" type="slidenum">
              <a:rPr lang="en-US" smtClean="0"/>
              <a:t>‹#›</a:t>
            </a:fld>
            <a:endParaRPr lang="en-US"/>
          </a:p>
        </p:txBody>
      </p:sp>
    </p:spTree>
    <p:extLst>
      <p:ext uri="{BB962C8B-B14F-4D97-AF65-F5344CB8AC3E}">
        <p14:creationId xmlns:p14="http://schemas.microsoft.com/office/powerpoint/2010/main" val="162882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41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705" y="0"/>
            <a:ext cx="3066733" cy="454168"/>
          </a:xfrm>
          <a:prstGeom prst="rect">
            <a:avLst/>
          </a:prstGeom>
        </p:spPr>
        <p:txBody>
          <a:bodyPr vert="horz" lIns="91440" tIns="45720" rIns="91440" bIns="45720" rtlCol="0"/>
          <a:lstStyle>
            <a:lvl1pPr algn="r">
              <a:defRPr sz="1200"/>
            </a:lvl1pPr>
          </a:lstStyle>
          <a:p>
            <a:fld id="{BBE51971-275D-4194-82CC-0C2704D86115}" type="datetimeFigureOut">
              <a:rPr lang="en-US" smtClean="0"/>
              <a:t>1/23/2019</a:t>
            </a:fld>
            <a:endParaRPr lang="en-US"/>
          </a:p>
        </p:txBody>
      </p:sp>
      <p:sp>
        <p:nvSpPr>
          <p:cNvPr id="4" name="Slide Image Placeholder 3"/>
          <p:cNvSpPr>
            <a:spLocks noGrp="1" noRot="1" noChangeAspect="1"/>
          </p:cNvSpPr>
          <p:nvPr>
            <p:ph type="sldImg" idx="2"/>
          </p:nvPr>
        </p:nvSpPr>
        <p:spPr>
          <a:xfrm>
            <a:off x="1501775" y="1131888"/>
            <a:ext cx="4073525" cy="3054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7708" y="4356239"/>
            <a:ext cx="5661660" cy="356419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97758"/>
            <a:ext cx="3066733" cy="4541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597758"/>
            <a:ext cx="3066733" cy="454167"/>
          </a:xfrm>
          <a:prstGeom prst="rect">
            <a:avLst/>
          </a:prstGeom>
        </p:spPr>
        <p:txBody>
          <a:bodyPr vert="horz" lIns="91440" tIns="45720" rIns="91440" bIns="45720" rtlCol="0" anchor="b"/>
          <a:lstStyle>
            <a:lvl1pPr algn="r">
              <a:defRPr sz="1200"/>
            </a:lvl1pPr>
          </a:lstStyle>
          <a:p>
            <a:fld id="{7DF4011F-8474-4A7C-8F9B-0D2568F9CEEA}" type="slidenum">
              <a:rPr lang="en-US" smtClean="0"/>
              <a:t>‹#›</a:t>
            </a:fld>
            <a:endParaRPr lang="en-US"/>
          </a:p>
        </p:txBody>
      </p:sp>
    </p:spTree>
    <p:extLst>
      <p:ext uri="{BB962C8B-B14F-4D97-AF65-F5344CB8AC3E}">
        <p14:creationId xmlns:p14="http://schemas.microsoft.com/office/powerpoint/2010/main" val="2534731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Forest Concepts is an industrial cooperator in a US Department of Energy supported Biomass Research and Development Initiative project to reduce the cost of collecting forest logging residues for conversion to solid biofuels and biochar. The project, called Waste to Wisdom is led by Dr. Han-Sup Han at Humboldt State University. </a:t>
            </a:r>
          </a:p>
          <a:p>
            <a:endParaRPr lang="en-US" dirty="0"/>
          </a:p>
          <a:p>
            <a:r>
              <a:rPr lang="en-US" dirty="0"/>
              <a:t>Our role in the project is to evaluate the potential for baling branches and tops into large rectangular bales at logging sites scattered throughout forests. We are developing conceptual specifications, conducting limited field data collection using our engineering prototype woody biomass baler, and modeling the expected performance of conceptual  baler types. </a:t>
            </a:r>
          </a:p>
          <a:p>
            <a:endParaRPr lang="en-US" dirty="0"/>
          </a:p>
          <a:p>
            <a:r>
              <a:rPr lang="en-US" dirty="0"/>
              <a:t>This presentation discusses how we used a stakeholder-driven process called Appreciative Design to establish bale sizes and top-level baler configurations. </a:t>
            </a:r>
          </a:p>
          <a:p>
            <a:endParaRPr lang="en-US" dirty="0"/>
          </a:p>
          <a:p>
            <a:r>
              <a:rPr lang="en-US" dirty="0"/>
              <a:t>This talk is a companion to an ASABE technical paper of the same title and a series of design reports prepared under the Waste to Wisdom project. The papers are available by contacting Forest Concepts. </a:t>
            </a:r>
          </a:p>
        </p:txBody>
      </p:sp>
      <p:sp>
        <p:nvSpPr>
          <p:cNvPr id="4" name="Slide Number Placeholder 3"/>
          <p:cNvSpPr>
            <a:spLocks noGrp="1"/>
          </p:cNvSpPr>
          <p:nvPr>
            <p:ph type="sldNum" sz="quarter" idx="10"/>
          </p:nvPr>
        </p:nvSpPr>
        <p:spPr/>
        <p:txBody>
          <a:bodyPr/>
          <a:lstStyle/>
          <a:p>
            <a:fld id="{7DF4011F-8474-4A7C-8F9B-0D2568F9CEEA}" type="slidenum">
              <a:rPr lang="en-US" smtClean="0"/>
              <a:t>1</a:t>
            </a:fld>
            <a:endParaRPr lang="en-US"/>
          </a:p>
        </p:txBody>
      </p:sp>
    </p:spTree>
    <p:extLst>
      <p:ext uri="{BB962C8B-B14F-4D97-AF65-F5344CB8AC3E}">
        <p14:creationId xmlns:p14="http://schemas.microsoft.com/office/powerpoint/2010/main" val="186566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53D0DB-99AA-47B0-99E2-96D532A92C2A}"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
        <p:nvSpPr>
          <p:cNvPr id="440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0" rIns="91421" bIns="45710" numCol="1" anchor="t" anchorCtr="0" compatLnSpc="1">
            <a:prstTxWarp prst="textNoShape">
              <a:avLst/>
            </a:prstTxWarp>
          </a:bodyPr>
          <a:lstStyle/>
          <a:p>
            <a:pPr eaLnBrk="1" hangingPunct="1"/>
            <a:endParaRPr lang="en-US" altLang="en-US"/>
          </a:p>
        </p:txBody>
      </p:sp>
      <p:sp>
        <p:nvSpPr>
          <p:cNvPr id="440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1" tIns="45710" rIns="91421" bIns="45710" anchor="b"/>
          <a:lstStyle>
            <a:lvl1pPr defTabSz="896938" eaLnBrk="0" hangingPunct="0">
              <a:defRPr>
                <a:solidFill>
                  <a:schemeClr val="tx1"/>
                </a:solidFill>
                <a:latin typeface="Arial" panose="020B0604020202020204" pitchFamily="34" charset="0"/>
                <a:cs typeface="Arial" panose="020B0604020202020204" pitchFamily="34" charset="0"/>
              </a:defRPr>
            </a:lvl1pPr>
            <a:lvl2pPr marL="742950" indent="-285750" defTabSz="896938" eaLnBrk="0" hangingPunct="0">
              <a:defRPr>
                <a:solidFill>
                  <a:schemeClr val="tx1"/>
                </a:solidFill>
                <a:latin typeface="Arial" panose="020B0604020202020204" pitchFamily="34" charset="0"/>
                <a:cs typeface="Arial" panose="020B0604020202020204" pitchFamily="34" charset="0"/>
              </a:defRPr>
            </a:lvl2pPr>
            <a:lvl3pPr marL="1143000" indent="-228600" defTabSz="896938" eaLnBrk="0" hangingPunct="0">
              <a:defRPr>
                <a:solidFill>
                  <a:schemeClr val="tx1"/>
                </a:solidFill>
                <a:latin typeface="Arial" panose="020B0604020202020204" pitchFamily="34" charset="0"/>
                <a:cs typeface="Arial" panose="020B0604020202020204" pitchFamily="34" charset="0"/>
              </a:defRPr>
            </a:lvl3pPr>
            <a:lvl4pPr marL="1600200" indent="-228600" defTabSz="896938" eaLnBrk="0" hangingPunct="0">
              <a:defRPr>
                <a:solidFill>
                  <a:schemeClr val="tx1"/>
                </a:solidFill>
                <a:latin typeface="Arial" panose="020B0604020202020204" pitchFamily="34" charset="0"/>
                <a:cs typeface="Arial" panose="020B0604020202020204" pitchFamily="34" charset="0"/>
              </a:defRPr>
            </a:lvl4pPr>
            <a:lvl5pPr marL="2057400" indent="-228600" defTabSz="896938" eaLnBrk="0" hangingPunct="0">
              <a:defRPr>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128D156-19BC-42BF-B254-E1CDA8F2FC23}" type="slidenum">
              <a:rPr lang="en-US" altLang="en-US" sz="1200"/>
              <a:pPr algn="r" eaLnBrk="1" hangingPunct="1"/>
              <a:t>10</a:t>
            </a:fld>
            <a:endParaRPr lang="en-US" altLang="en-US" sz="1200"/>
          </a:p>
        </p:txBody>
      </p:sp>
    </p:spTree>
    <p:extLst>
      <p:ext uri="{BB962C8B-B14F-4D97-AF65-F5344CB8AC3E}">
        <p14:creationId xmlns:p14="http://schemas.microsoft.com/office/powerpoint/2010/main" val="314014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8DAE8F-63D1-4863-81FB-45FFDCBD32B7}" type="slidenum">
              <a:rPr lang="en-US" altLang="en-US"/>
              <a:pPr eaLnBrk="1" hangingPunct="1"/>
              <a:t>11</a:t>
            </a:fld>
            <a:endParaRPr lang="en-US" altLang="en-US"/>
          </a:p>
        </p:txBody>
      </p:sp>
    </p:spTree>
    <p:extLst>
      <p:ext uri="{BB962C8B-B14F-4D97-AF65-F5344CB8AC3E}">
        <p14:creationId xmlns:p14="http://schemas.microsoft.com/office/powerpoint/2010/main" val="240530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187396"/>
          </a:xfrm>
        </p:spPr>
        <p:txBody>
          <a:bodyPr/>
          <a:lstStyle/>
          <a:p>
            <a:r>
              <a:rPr lang="en-US" dirty="0"/>
              <a:t>One of the things we learned from stakeholders and prospective baler owners was they held many different opinions about the prime mover or running gear for forestry balers. Some were satisfied with our current on-road trailer concept. Others wanted a high flotation log-trailer type running gear. Quite a few stated that they would mount a baler onto an older model log forwarder or all-wheel drive truck chassis. </a:t>
            </a:r>
          </a:p>
          <a:p>
            <a:endParaRPr lang="en-US" dirty="0"/>
          </a:p>
          <a:p>
            <a:r>
              <a:rPr lang="en-US" dirty="0"/>
              <a:t>The diversity of wants suggests that our current baler design which is a bolt-on module is on the right track. The rendering on this slide is of a baler module mounted on a straight trailer having a </a:t>
            </a:r>
            <a:r>
              <a:rPr lang="en-US" dirty="0" err="1"/>
              <a:t>pintle</a:t>
            </a:r>
            <a:r>
              <a:rPr lang="en-US" dirty="0"/>
              <a:t> hitch and loader. This could be pulled by a 1-ton all-wheel drive truck, farm tractor, or lightweight forestry skidder. </a:t>
            </a:r>
          </a:p>
          <a:p>
            <a:endParaRPr lang="en-US" dirty="0"/>
          </a:p>
          <a:p>
            <a:r>
              <a:rPr lang="en-US" dirty="0"/>
              <a:t>The bale size for the utility baler was established to be easily lifted by commercially small-log loaders, skid-steer loaders with forks or clamping buckets, and the like. The bale dimensions were constrained to feed into the smallest models of Peterson horizontal grinders expected to be used by community-based centralized biomass conversion firms. </a:t>
            </a:r>
          </a:p>
          <a:p>
            <a:endParaRPr lang="en-US" dirty="0"/>
          </a:p>
          <a:p>
            <a:r>
              <a:rPr lang="en-US" dirty="0"/>
              <a:t>The operational niche for the forest utility baler includes the kind of site we are currently using on USFS land at Snoqualmie Pass and being thinned by Northwest Renewable Resources company. Their cable logging operation leaves a band or windrow of tops and branches along roads, with occasional small piles of </a:t>
            </a:r>
            <a:r>
              <a:rPr lang="en-US" dirty="0" err="1"/>
              <a:t>delimber</a:t>
            </a:r>
            <a:r>
              <a:rPr lang="en-US" dirty="0"/>
              <a:t> debris. </a:t>
            </a:r>
          </a:p>
        </p:txBody>
      </p:sp>
      <p:sp>
        <p:nvSpPr>
          <p:cNvPr id="4" name="Slide Number Placeholder 3"/>
          <p:cNvSpPr>
            <a:spLocks noGrp="1"/>
          </p:cNvSpPr>
          <p:nvPr>
            <p:ph type="sldNum" sz="quarter" idx="10"/>
          </p:nvPr>
        </p:nvSpPr>
        <p:spPr/>
        <p:txBody>
          <a:bodyPr/>
          <a:lstStyle/>
          <a:p>
            <a:fld id="{A8044EE0-A6C7-4837-AE7B-9EB4F363AD3E}" type="slidenum">
              <a:rPr lang="en-US" smtClean="0"/>
              <a:t>13</a:t>
            </a:fld>
            <a:endParaRPr lang="en-US"/>
          </a:p>
        </p:txBody>
      </p:sp>
    </p:spTree>
    <p:extLst>
      <p:ext uri="{BB962C8B-B14F-4D97-AF65-F5344CB8AC3E}">
        <p14:creationId xmlns:p14="http://schemas.microsoft.com/office/powerpoint/2010/main" val="3452445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6C99F0-4B3E-47B8-81BE-FC5A434E31E8}" type="slidenum">
              <a:rPr lang="en-US" smtClean="0"/>
              <a:pPr>
                <a:spcBef>
                  <a:spcPct val="0"/>
                </a:spcBef>
              </a:pPr>
              <a:t>17</a:t>
            </a:fld>
            <a:endParaRPr lang="en-US"/>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initial development of woody biomass baling was supported in-part by the CSREES Small Business Innovation Research program of the U.S. Department of Agriculture, grant number # 2006-33610-17595. </a:t>
            </a:r>
          </a:p>
          <a:p>
            <a:pPr eaLnBrk="1" hangingPunct="1">
              <a:spcBef>
                <a:spcPct val="0"/>
              </a:spcBef>
            </a:pPr>
            <a:endParaRPr lang="en-US" dirty="0"/>
          </a:p>
          <a:p>
            <a:pPr>
              <a:spcBef>
                <a:spcPct val="0"/>
              </a:spcBef>
            </a:pPr>
            <a:endParaRPr lang="en-US" dirty="0"/>
          </a:p>
          <a:p>
            <a:pPr>
              <a:spcBef>
                <a:spcPct val="0"/>
              </a:spcBef>
            </a:pPr>
            <a:r>
              <a:rPr lang="en-US" dirty="0"/>
              <a:t>Current BRDI project is supported by interagency Biomass Research and Development Initiative contract DE-EE0006297 which is managed by US Department of Energy.</a:t>
            </a:r>
          </a:p>
        </p:txBody>
      </p:sp>
    </p:spTree>
    <p:extLst>
      <p:ext uri="{BB962C8B-B14F-4D97-AF65-F5344CB8AC3E}">
        <p14:creationId xmlns:p14="http://schemas.microsoft.com/office/powerpoint/2010/main" val="1040846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3581400"/>
            <a:ext cx="9144000" cy="28956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0"/>
            <a:ext cx="9144000" cy="35814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2057400"/>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4D74A4-2999-426D-8E4D-465C83186C77}" type="datetimeFigureOut">
              <a:rPr lang="en-US" smtClean="0"/>
              <a:t>1/23/2019</a:t>
            </a:fld>
            <a:endParaRPr lang="en-US"/>
          </a:p>
        </p:txBody>
      </p:sp>
      <p:sp>
        <p:nvSpPr>
          <p:cNvPr id="6" name="Slide Number Placeholder 5"/>
          <p:cNvSpPr>
            <a:spLocks noGrp="1"/>
          </p:cNvSpPr>
          <p:nvPr>
            <p:ph type="sldNum" sz="quarter" idx="12"/>
          </p:nvPr>
        </p:nvSpPr>
        <p:spPr/>
        <p:txBody>
          <a:bodyPr/>
          <a:lstStyle/>
          <a:p>
            <a:fld id="{1B176E51-038E-4E72-B62A-EF77E616E0B3}" type="slidenum">
              <a:rPr lang="en-US" smtClean="0"/>
              <a:t>‹#›</a:t>
            </a:fld>
            <a:endParaRPr lang="en-US"/>
          </a:p>
        </p:txBody>
      </p:sp>
      <p:sp>
        <p:nvSpPr>
          <p:cNvPr id="9" name="Rectangle 8"/>
          <p:cNvSpPr/>
          <p:nvPr userDrawn="1"/>
        </p:nvSpPr>
        <p:spPr>
          <a:xfrm>
            <a:off x="0" y="3581400"/>
            <a:ext cx="9144000" cy="152400"/>
          </a:xfrm>
          <a:prstGeom prst="rect">
            <a:avLst/>
          </a:prstGeom>
          <a:solidFill>
            <a:srgbClr val="800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1741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1295400"/>
            <a:ext cx="91440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D74A4-2999-426D-8E4D-465C83186C77}" type="datetimeFigureOut">
              <a:rPr lang="en-US" smtClean="0"/>
              <a:t>1/23/2019</a:t>
            </a:fld>
            <a:endParaRPr lang="en-US"/>
          </a:p>
        </p:txBody>
      </p:sp>
      <p:sp>
        <p:nvSpPr>
          <p:cNvPr id="6" name="Slide Number Placeholder 5"/>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970484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D74A4-2999-426D-8E4D-465C83186C77}" type="datetimeFigureOut">
              <a:rPr lang="en-US" smtClean="0"/>
              <a:t>1/23/2019</a:t>
            </a:fld>
            <a:endParaRPr lang="en-US"/>
          </a:p>
        </p:txBody>
      </p:sp>
      <p:sp>
        <p:nvSpPr>
          <p:cNvPr id="6" name="Slide Number Placeholder 5"/>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68142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295400"/>
            <a:ext cx="91440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D74A4-2999-426D-8E4D-465C83186C77}" type="datetimeFigureOut">
              <a:rPr lang="en-US" smtClean="0"/>
              <a:t>1/23/2019</a:t>
            </a:fld>
            <a:endParaRPr lang="en-US"/>
          </a:p>
        </p:txBody>
      </p:sp>
      <p:sp>
        <p:nvSpPr>
          <p:cNvPr id="7" name="Slide Number Placeholder 6"/>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853163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295400"/>
            <a:ext cx="91440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D74A4-2999-426D-8E4D-465C83186C77}" type="datetimeFigureOut">
              <a:rPr lang="en-US" smtClean="0"/>
              <a:t>1/23/2019</a:t>
            </a:fld>
            <a:endParaRPr lang="en-US"/>
          </a:p>
        </p:txBody>
      </p:sp>
      <p:sp>
        <p:nvSpPr>
          <p:cNvPr id="9" name="Slide Number Placeholder 8"/>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204676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1295400"/>
            <a:ext cx="91440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D74A4-2999-426D-8E4D-465C83186C77}" type="datetimeFigureOut">
              <a:rPr lang="en-US" smtClean="0"/>
              <a:t>1/23/2019</a:t>
            </a:fld>
            <a:endParaRPr lang="en-US"/>
          </a:p>
        </p:txBody>
      </p:sp>
      <p:sp>
        <p:nvSpPr>
          <p:cNvPr id="5" name="Slide Number Placeholder 4"/>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2745744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D74A4-2999-426D-8E4D-465C83186C77}" type="datetimeFigureOut">
              <a:rPr lang="en-US" smtClean="0"/>
              <a:t>1/23/2019</a:t>
            </a:fld>
            <a:endParaRPr lang="en-US"/>
          </a:p>
        </p:txBody>
      </p:sp>
      <p:sp>
        <p:nvSpPr>
          <p:cNvPr id="4" name="Slide Number Placeholder 3"/>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158636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35052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295400"/>
            <a:ext cx="35052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4D74A4-2999-426D-8E4D-465C83186C77}" type="datetimeFigureOut">
              <a:rPr lang="en-US" smtClean="0"/>
              <a:t>1/23/2019</a:t>
            </a:fld>
            <a:endParaRPr lang="en-US"/>
          </a:p>
        </p:txBody>
      </p:sp>
      <p:sp>
        <p:nvSpPr>
          <p:cNvPr id="7" name="Slide Number Placeholder 6"/>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2514706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4D74A4-2999-426D-8E4D-465C83186C77}" type="datetimeFigureOut">
              <a:rPr lang="en-US" smtClean="0"/>
              <a:t>1/23/2019</a:t>
            </a:fld>
            <a:endParaRPr lang="en-US"/>
          </a:p>
        </p:txBody>
      </p:sp>
      <p:sp>
        <p:nvSpPr>
          <p:cNvPr id="7" name="Slide Number Placeholder 6"/>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016972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13716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1295400"/>
            <a:ext cx="9144000" cy="1524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D74A4-2999-426D-8E4D-465C83186C77}" type="datetimeFigureOut">
              <a:rPr lang="en-US" smtClean="0"/>
              <a:t>1/23/2019</a:t>
            </a:fld>
            <a:endParaRPr lang="en-US"/>
          </a:p>
        </p:txBody>
      </p:sp>
      <p:sp>
        <p:nvSpPr>
          <p:cNvPr id="6" name="Slide Number Placeholder 5"/>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1347231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6705600" y="0"/>
            <a:ext cx="2438400" cy="64770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6553200" y="0"/>
            <a:ext cx="152400" cy="6477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D74A4-2999-426D-8E4D-465C83186C77}" type="datetimeFigureOut">
              <a:rPr lang="en-US" smtClean="0"/>
              <a:t>1/23/2019</a:t>
            </a:fld>
            <a:endParaRPr lang="en-US"/>
          </a:p>
        </p:txBody>
      </p:sp>
      <p:sp>
        <p:nvSpPr>
          <p:cNvPr id="6" name="Slide Number Placeholder 5"/>
          <p:cNvSpPr>
            <a:spLocks noGrp="1"/>
          </p:cNvSpPr>
          <p:nvPr>
            <p:ph type="sldNum" sz="quarter" idx="12"/>
          </p:nvPr>
        </p:nvSpPr>
        <p:spPr/>
        <p:txBody>
          <a:bodyPr/>
          <a:lstStyle/>
          <a:p>
            <a:fld id="{1B176E51-038E-4E72-B62A-EF77E616E0B3}" type="slidenum">
              <a:rPr lang="en-US" smtClean="0"/>
              <a:t>‹#›</a:t>
            </a:fld>
            <a:endParaRPr lang="en-US"/>
          </a:p>
        </p:txBody>
      </p:sp>
    </p:spTree>
    <p:extLst>
      <p:ext uri="{BB962C8B-B14F-4D97-AF65-F5344CB8AC3E}">
        <p14:creationId xmlns:p14="http://schemas.microsoft.com/office/powerpoint/2010/main" val="2295563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477000"/>
            <a:ext cx="9144000" cy="381000"/>
          </a:xfrm>
          <a:prstGeom prst="rect">
            <a:avLst/>
          </a:prstGeom>
          <a:solidFill>
            <a:srgbClr val="F0E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0207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537325"/>
            <a:ext cx="2133600" cy="24447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74A4-2999-426D-8E4D-465C83186C77}" type="datetimeFigureOut">
              <a:rPr lang="en-US" smtClean="0"/>
              <a:t>1/23/2019</a:t>
            </a:fld>
            <a:endParaRPr lang="en-US"/>
          </a:p>
        </p:txBody>
      </p:sp>
      <p:sp>
        <p:nvSpPr>
          <p:cNvPr id="6" name="Slide Number Placeholder 5"/>
          <p:cNvSpPr>
            <a:spLocks noGrp="1"/>
          </p:cNvSpPr>
          <p:nvPr>
            <p:ph type="sldNum" sz="quarter" idx="4"/>
          </p:nvPr>
        </p:nvSpPr>
        <p:spPr>
          <a:xfrm>
            <a:off x="6553200" y="6537325"/>
            <a:ext cx="2133600" cy="244475"/>
          </a:xfrm>
          <a:prstGeom prst="rect">
            <a:avLst/>
          </a:prstGeom>
        </p:spPr>
        <p:txBody>
          <a:bodyPr vert="horz" lIns="91440" tIns="45720" rIns="91440" bIns="45720" rtlCol="0" anchor="ctr"/>
          <a:lstStyle>
            <a:lvl1pPr algn="r">
              <a:defRPr sz="1200">
                <a:solidFill>
                  <a:schemeClr val="tx1">
                    <a:tint val="75000"/>
                  </a:schemeClr>
                </a:solidFill>
              </a:defRPr>
            </a:lvl1pPr>
          </a:lstStyle>
          <a:p>
            <a:fld id="{1B176E51-038E-4E72-B62A-EF77E616E0B3}" type="slidenum">
              <a:rPr lang="en-US" smtClean="0"/>
              <a:t>‹#›</a:t>
            </a:fld>
            <a:endParaRPr lang="en-US"/>
          </a:p>
        </p:txBody>
      </p:sp>
      <p:sp>
        <p:nvSpPr>
          <p:cNvPr id="7" name="Rectangle 6"/>
          <p:cNvSpPr/>
          <p:nvPr userDrawn="1"/>
        </p:nvSpPr>
        <p:spPr>
          <a:xfrm>
            <a:off x="3868121" y="6553200"/>
            <a:ext cx="1407758" cy="276999"/>
          </a:xfrm>
          <a:prstGeom prst="rect">
            <a:avLst/>
          </a:prstGeom>
        </p:spPr>
        <p:txBody>
          <a:bodyPr wrap="none">
            <a:spAutoFit/>
          </a:bodyPr>
          <a:lstStyle/>
          <a:p>
            <a:pPr algn="ctr"/>
            <a:r>
              <a:rPr lang="en-US" sz="1200" dirty="0">
                <a:solidFill>
                  <a:srgbClr val="008000"/>
                </a:solidFill>
                <a:latin typeface="Lucida Sans" pitchFamily="34" charset="0"/>
                <a:cs typeface="Lucida Sans" pitchFamily="34" charset="0"/>
              </a:rPr>
              <a:t>forest</a:t>
            </a:r>
            <a:r>
              <a:rPr lang="en-US" sz="1200" dirty="0">
                <a:solidFill>
                  <a:srgbClr val="150080"/>
                </a:solidFill>
                <a:latin typeface="Lucida Sans" pitchFamily="34" charset="0"/>
                <a:cs typeface="Lucida Sans" pitchFamily="34" charset="0"/>
              </a:rPr>
              <a:t>concepts™</a:t>
            </a:r>
            <a:endParaRPr lang="en-US" sz="1200" dirty="0">
              <a:latin typeface="Lucida Sans" pitchFamily="34" charset="0"/>
              <a:cs typeface="Lucida Sans" pitchFamily="34" charset="0"/>
            </a:endParaRPr>
          </a:p>
        </p:txBody>
      </p:sp>
    </p:spTree>
    <p:extLst>
      <p:ext uri="{BB962C8B-B14F-4D97-AF65-F5344CB8AC3E}">
        <p14:creationId xmlns:p14="http://schemas.microsoft.com/office/powerpoint/2010/main" val="4049320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Lucida Sans" pitchFamily="34" charset="0"/>
          <a:ea typeface="+mj-ea"/>
          <a:cs typeface="Lucida Sans"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tif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42.jpeg"/><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jperry@forestconcepts.com" TargetMode="External"/><Relationship Id="rId7"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hyperlink" Target="mailto:jdooley@forestconcep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2921" y="1635839"/>
            <a:ext cx="8512479" cy="2291728"/>
          </a:xfrm>
        </p:spPr>
        <p:txBody>
          <a:bodyPr>
            <a:normAutofit/>
          </a:bodyPr>
          <a:lstStyle/>
          <a:p>
            <a:r>
              <a:rPr lang="en-US" sz="2800" b="1" i="1" dirty="0"/>
              <a:t>Baling &amp; Roundwood Hauling for Fireline and WUI Fuels Reduction Woody Biomass:</a:t>
            </a:r>
            <a:br>
              <a:rPr lang="en-US" sz="2800" b="1" i="1" dirty="0"/>
            </a:br>
            <a:r>
              <a:rPr lang="en-US" sz="2000" b="1" i="1" dirty="0"/>
              <a:t>Alternative to on-site Chipping</a:t>
            </a:r>
            <a:endParaRPr lang="en-US" sz="2000" i="1" dirty="0"/>
          </a:p>
        </p:txBody>
      </p:sp>
      <p:sp>
        <p:nvSpPr>
          <p:cNvPr id="3" name="Subtitle 2"/>
          <p:cNvSpPr>
            <a:spLocks noGrp="1"/>
          </p:cNvSpPr>
          <p:nvPr>
            <p:ph type="subTitle" idx="1"/>
          </p:nvPr>
        </p:nvSpPr>
        <p:spPr>
          <a:xfrm>
            <a:off x="685800" y="3733801"/>
            <a:ext cx="7848600" cy="2561400"/>
          </a:xfrm>
        </p:spPr>
        <p:txBody>
          <a:bodyPr>
            <a:normAutofit/>
          </a:bodyPr>
          <a:lstStyle/>
          <a:p>
            <a:r>
              <a:rPr lang="en-US" dirty="0"/>
              <a:t>Jim Dooley</a:t>
            </a:r>
          </a:p>
          <a:p>
            <a:r>
              <a:rPr lang="en-US" dirty="0"/>
              <a:t>Mike Perry</a:t>
            </a:r>
          </a:p>
          <a:p>
            <a:r>
              <a:rPr lang="en-US" dirty="0"/>
              <a:t>Jason Perry</a:t>
            </a:r>
          </a:p>
          <a:p>
            <a:endParaRPr lang="en-US" sz="1800" dirty="0"/>
          </a:p>
          <a:p>
            <a:endParaRPr lang="en-US" dirty="0"/>
          </a:p>
        </p:txBody>
      </p:sp>
      <p:pic>
        <p:nvPicPr>
          <p:cNvPr id="4" name="Picture 4" descr="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2921" y="441958"/>
            <a:ext cx="4198993" cy="97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400" y="5318005"/>
            <a:ext cx="930102" cy="977196"/>
          </a:xfrm>
          <a:prstGeom prst="rect">
            <a:avLst/>
          </a:prstGeom>
        </p:spPr>
      </p:pic>
      <p:pic>
        <p:nvPicPr>
          <p:cNvPr id="8" name="Picture 2" descr="DSC0259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97588" y="0"/>
            <a:ext cx="254295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76699" y="4833621"/>
            <a:ext cx="1691101" cy="881379"/>
          </a:xfrm>
          <a:prstGeom prst="rect">
            <a:avLst/>
          </a:prstGeom>
        </p:spPr>
      </p:pic>
      <p:sp>
        <p:nvSpPr>
          <p:cNvPr id="7" name="TextBox 6">
            <a:extLst>
              <a:ext uri="{FF2B5EF4-FFF2-40B4-BE49-F238E27FC236}">
                <a16:creationId xmlns:a16="http://schemas.microsoft.com/office/drawing/2014/main" id="{A9BFD5EC-5C88-484C-8F05-9E3CEE75C4B4}"/>
              </a:ext>
            </a:extLst>
          </p:cNvPr>
          <p:cNvSpPr txBox="1"/>
          <p:nvPr/>
        </p:nvSpPr>
        <p:spPr>
          <a:xfrm>
            <a:off x="3581400" y="152400"/>
            <a:ext cx="1166473" cy="276999"/>
          </a:xfrm>
          <a:prstGeom prst="rect">
            <a:avLst/>
          </a:prstGeom>
          <a:noFill/>
        </p:spPr>
        <p:txBody>
          <a:bodyPr wrap="none" rtlCol="0">
            <a:spAutoFit/>
          </a:bodyPr>
          <a:lstStyle/>
          <a:p>
            <a:r>
              <a:rPr lang="en-US" sz="1200" dirty="0"/>
              <a:t>January 8, 2019</a:t>
            </a:r>
          </a:p>
        </p:txBody>
      </p:sp>
      <p:pic>
        <p:nvPicPr>
          <p:cNvPr id="12" name="Picture 11" descr="A close up of a sign&#10;&#10;Description generated with very high confidence">
            <a:extLst>
              <a:ext uri="{FF2B5EF4-FFF2-40B4-BE49-F238E27FC236}">
                <a16:creationId xmlns:a16="http://schemas.microsoft.com/office/drawing/2014/main" id="{0064279E-444D-4EC8-BC9E-4EE34FD173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45348" y="5756368"/>
            <a:ext cx="3322452" cy="674753"/>
          </a:xfrm>
          <a:prstGeom prst="rect">
            <a:avLst/>
          </a:prstGeom>
        </p:spPr>
      </p:pic>
      <p:sp>
        <p:nvSpPr>
          <p:cNvPr id="13" name="TextBox 12">
            <a:extLst>
              <a:ext uri="{FF2B5EF4-FFF2-40B4-BE49-F238E27FC236}">
                <a16:creationId xmlns:a16="http://schemas.microsoft.com/office/drawing/2014/main" id="{20083BED-BA57-4331-ACCB-DBCB03E8912F}"/>
              </a:ext>
            </a:extLst>
          </p:cNvPr>
          <p:cNvSpPr txBox="1"/>
          <p:nvPr/>
        </p:nvSpPr>
        <p:spPr>
          <a:xfrm>
            <a:off x="452361" y="1293488"/>
            <a:ext cx="4388702" cy="646331"/>
          </a:xfrm>
          <a:prstGeom prst="rect">
            <a:avLst/>
          </a:prstGeom>
          <a:noFill/>
        </p:spPr>
        <p:txBody>
          <a:bodyPr wrap="none" rtlCol="0">
            <a:spAutoFit/>
          </a:bodyPr>
          <a:lstStyle/>
          <a:p>
            <a:r>
              <a:rPr lang="en-US" dirty="0">
                <a:latin typeface="Arial Black" panose="020B0A04020102020204" pitchFamily="34" charset="0"/>
              </a:rPr>
              <a:t>Brush and Forest Residuals Baler</a:t>
            </a:r>
          </a:p>
          <a:p>
            <a:r>
              <a:rPr lang="en-US" dirty="0">
                <a:latin typeface="Arial Black" panose="020B0A04020102020204" pitchFamily="34" charset="0"/>
              </a:rPr>
              <a:t>Modular Roundwood Bunks</a:t>
            </a:r>
          </a:p>
        </p:txBody>
      </p:sp>
    </p:spTree>
    <p:extLst>
      <p:ext uri="{BB962C8B-B14F-4D97-AF65-F5344CB8AC3E}">
        <p14:creationId xmlns:p14="http://schemas.microsoft.com/office/powerpoint/2010/main" val="3114571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B53DF-C61F-4953-8092-7BD92209540E}"/>
              </a:ext>
            </a:extLst>
          </p:cNvPr>
          <p:cNvSpPr>
            <a:spLocks noGrp="1"/>
          </p:cNvSpPr>
          <p:nvPr>
            <p:ph type="title"/>
          </p:nvPr>
        </p:nvSpPr>
        <p:spPr/>
        <p:txBody>
          <a:bodyPr>
            <a:normAutofit/>
          </a:bodyPr>
          <a:lstStyle/>
          <a:p>
            <a:r>
              <a:rPr lang="en-US" sz="3200" dirty="0"/>
              <a:t>Why Add Balers to Your Chipper Fleet?</a:t>
            </a:r>
          </a:p>
        </p:txBody>
      </p:sp>
      <p:sp>
        <p:nvSpPr>
          <p:cNvPr id="3" name="Content Placeholder 2">
            <a:extLst>
              <a:ext uri="{FF2B5EF4-FFF2-40B4-BE49-F238E27FC236}">
                <a16:creationId xmlns:a16="http://schemas.microsoft.com/office/drawing/2014/main" id="{6628906D-B688-4563-8EB9-0F1CFA30DD35}"/>
              </a:ext>
            </a:extLst>
          </p:cNvPr>
          <p:cNvSpPr>
            <a:spLocks noGrp="1"/>
          </p:cNvSpPr>
          <p:nvPr>
            <p:ph idx="1"/>
          </p:nvPr>
        </p:nvSpPr>
        <p:spPr>
          <a:xfrm>
            <a:off x="457200" y="1600200"/>
            <a:ext cx="8382000" cy="5257800"/>
          </a:xfrm>
        </p:spPr>
        <p:txBody>
          <a:bodyPr>
            <a:normAutofit fontScale="77500" lnSpcReduction="20000"/>
          </a:bodyPr>
          <a:lstStyle/>
          <a:p>
            <a:r>
              <a:rPr lang="en-US" dirty="0"/>
              <a:t>Quiet – reduce noise in sensitive areas</a:t>
            </a:r>
          </a:p>
          <a:p>
            <a:r>
              <a:rPr lang="en-US" dirty="0"/>
              <a:t>Little/no dust where fugitive dust is an issue</a:t>
            </a:r>
          </a:p>
          <a:p>
            <a:r>
              <a:rPr lang="en-US" dirty="0"/>
              <a:t>Aggregation – baled wood biomass material is similar to other baled recyclables</a:t>
            </a:r>
          </a:p>
          <a:p>
            <a:pPr lvl="1"/>
            <a:r>
              <a:rPr lang="en-US" dirty="0"/>
              <a:t>Easy to handle with forklifts &amp; grapple loaders</a:t>
            </a:r>
          </a:p>
          <a:p>
            <a:pPr lvl="1"/>
            <a:r>
              <a:rPr lang="en-US" dirty="0"/>
              <a:t>Stacks on small footprint</a:t>
            </a:r>
          </a:p>
          <a:p>
            <a:r>
              <a:rPr lang="en-US" dirty="0"/>
              <a:t>Second-mile/long haul transport </a:t>
            </a:r>
          </a:p>
          <a:p>
            <a:pPr lvl="1"/>
            <a:r>
              <a:rPr lang="en-US" dirty="0"/>
              <a:t>Use tarped flatbed trucks or vans like hay and other recyclables</a:t>
            </a:r>
          </a:p>
          <a:p>
            <a:r>
              <a:rPr lang="en-US" dirty="0"/>
              <a:t>Grinding at destination to user specifications</a:t>
            </a:r>
          </a:p>
          <a:p>
            <a:r>
              <a:rPr lang="en-US" dirty="0"/>
              <a:t>Reduced biomass supply chain carbon footprint </a:t>
            </a:r>
          </a:p>
          <a:p>
            <a:pPr lvl="1"/>
            <a:r>
              <a:rPr lang="en-US" dirty="0"/>
              <a:t>Lower fuel consumption compared to on-site chipping</a:t>
            </a:r>
          </a:p>
          <a:p>
            <a:pPr lvl="1"/>
            <a:r>
              <a:rPr lang="en-US" dirty="0"/>
              <a:t>Higher long-haul transport payload with back-haul efficiency</a:t>
            </a:r>
          </a:p>
          <a:p>
            <a:pPr lvl="1"/>
            <a:r>
              <a:rPr lang="en-US" dirty="0"/>
              <a:t>Grinding at point of use with efficient large grinders</a:t>
            </a:r>
          </a:p>
          <a:p>
            <a:pPr lvl="1"/>
            <a:r>
              <a:rPr lang="en-US" dirty="0"/>
              <a:t>Potential for all-electric balers to support hand crews</a:t>
            </a:r>
          </a:p>
        </p:txBody>
      </p:sp>
    </p:spTree>
    <p:extLst>
      <p:ext uri="{BB962C8B-B14F-4D97-AF65-F5344CB8AC3E}">
        <p14:creationId xmlns:p14="http://schemas.microsoft.com/office/powerpoint/2010/main" val="1429043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928AA-9147-46EA-8E5A-56D84E9795DD}"/>
              </a:ext>
            </a:extLst>
          </p:cNvPr>
          <p:cNvSpPr>
            <a:spLocks noGrp="1"/>
          </p:cNvSpPr>
          <p:nvPr>
            <p:ph type="title"/>
          </p:nvPr>
        </p:nvSpPr>
        <p:spPr>
          <a:xfrm>
            <a:off x="457200" y="76200"/>
            <a:ext cx="8229600" cy="1219200"/>
          </a:xfrm>
        </p:spPr>
        <p:txBody>
          <a:bodyPr>
            <a:noAutofit/>
          </a:bodyPr>
          <a:lstStyle/>
          <a:p>
            <a:r>
              <a:rPr lang="en-US" sz="3200" dirty="0"/>
              <a:t>Problems with on-site chipping of </a:t>
            </a:r>
            <a:r>
              <a:rPr lang="en-US" sz="3200" dirty="0" err="1"/>
              <a:t>fireline</a:t>
            </a:r>
            <a:r>
              <a:rPr lang="en-US" sz="3200" dirty="0"/>
              <a:t> debris</a:t>
            </a:r>
          </a:p>
        </p:txBody>
      </p:sp>
      <p:sp>
        <p:nvSpPr>
          <p:cNvPr id="3" name="Content Placeholder 2">
            <a:extLst>
              <a:ext uri="{FF2B5EF4-FFF2-40B4-BE49-F238E27FC236}">
                <a16:creationId xmlns:a16="http://schemas.microsoft.com/office/drawing/2014/main" id="{A91AF03C-DA47-4610-8EBE-FCB4F15FF460}"/>
              </a:ext>
            </a:extLst>
          </p:cNvPr>
          <p:cNvSpPr>
            <a:spLocks noGrp="1"/>
          </p:cNvSpPr>
          <p:nvPr>
            <p:ph idx="1"/>
          </p:nvPr>
        </p:nvSpPr>
        <p:spPr>
          <a:xfrm>
            <a:off x="457200" y="1447800"/>
            <a:ext cx="5486400" cy="4678363"/>
          </a:xfrm>
        </p:spPr>
        <p:txBody>
          <a:bodyPr/>
          <a:lstStyle/>
          <a:p>
            <a:r>
              <a:rPr lang="en-US" dirty="0"/>
              <a:t>Labor intensive</a:t>
            </a:r>
          </a:p>
          <a:p>
            <a:r>
              <a:rPr lang="en-US" dirty="0"/>
              <a:t>Ties up skilled crews</a:t>
            </a:r>
          </a:p>
          <a:p>
            <a:r>
              <a:rPr lang="en-US" dirty="0"/>
              <a:t>Precludes opportunity for beneficial use off-site</a:t>
            </a:r>
          </a:p>
          <a:p>
            <a:endParaRPr lang="en-US" dirty="0"/>
          </a:p>
        </p:txBody>
      </p:sp>
      <p:pic>
        <p:nvPicPr>
          <p:cNvPr id="11" name="Picture 10" descr="A truck driving down a dirt road&#10;&#10;Description generated with very high confidence">
            <a:extLst>
              <a:ext uri="{FF2B5EF4-FFF2-40B4-BE49-F238E27FC236}">
                <a16:creationId xmlns:a16="http://schemas.microsoft.com/office/drawing/2014/main" id="{3DCD012D-E1F1-4DA7-9AE8-BB3BFD98E3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3600" y="1264186"/>
            <a:ext cx="3047999" cy="2286000"/>
          </a:xfrm>
          <a:prstGeom prst="rect">
            <a:avLst/>
          </a:prstGeom>
        </p:spPr>
      </p:pic>
      <p:pic>
        <p:nvPicPr>
          <p:cNvPr id="13" name="Picture 12" descr="A group of people in a forest&#10;&#10;Description generated with very high confidence">
            <a:extLst>
              <a:ext uri="{FF2B5EF4-FFF2-40B4-BE49-F238E27FC236}">
                <a16:creationId xmlns:a16="http://schemas.microsoft.com/office/drawing/2014/main" id="{FCDA82A3-985D-4E88-979E-F8C45B143B1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84853" y="3581400"/>
            <a:ext cx="3867150" cy="2900363"/>
          </a:xfrm>
          <a:prstGeom prst="rect">
            <a:avLst/>
          </a:prstGeom>
        </p:spPr>
      </p:pic>
      <p:pic>
        <p:nvPicPr>
          <p:cNvPr id="15" name="Picture 14" descr="A group of people walking down a dirt road&#10;&#10;Description generated with very high confidence">
            <a:extLst>
              <a:ext uri="{FF2B5EF4-FFF2-40B4-BE49-F238E27FC236}">
                <a16:creationId xmlns:a16="http://schemas.microsoft.com/office/drawing/2014/main" id="{EA24E3A5-C4E6-4A4C-8043-F0F554156B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347" y="3903663"/>
            <a:ext cx="3867150" cy="2578100"/>
          </a:xfrm>
          <a:prstGeom prst="rect">
            <a:avLst/>
          </a:prstGeom>
        </p:spPr>
      </p:pic>
    </p:spTree>
    <p:extLst>
      <p:ext uri="{BB962C8B-B14F-4D97-AF65-F5344CB8AC3E}">
        <p14:creationId xmlns:p14="http://schemas.microsoft.com/office/powerpoint/2010/main" val="290733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928AA-9147-46EA-8E5A-56D84E9795DD}"/>
              </a:ext>
            </a:extLst>
          </p:cNvPr>
          <p:cNvSpPr>
            <a:spLocks noGrp="1"/>
          </p:cNvSpPr>
          <p:nvPr>
            <p:ph type="title"/>
          </p:nvPr>
        </p:nvSpPr>
        <p:spPr>
          <a:xfrm>
            <a:off x="152401" y="76200"/>
            <a:ext cx="8839198" cy="1219200"/>
          </a:xfrm>
        </p:spPr>
        <p:txBody>
          <a:bodyPr>
            <a:noAutofit/>
          </a:bodyPr>
          <a:lstStyle/>
          <a:p>
            <a:r>
              <a:rPr lang="en-US" sz="3200" dirty="0"/>
              <a:t>Problems with on-site chipping of wildfire protection and fuels reduction materials</a:t>
            </a:r>
          </a:p>
        </p:txBody>
      </p:sp>
      <p:sp>
        <p:nvSpPr>
          <p:cNvPr id="3" name="Content Placeholder 2">
            <a:extLst>
              <a:ext uri="{FF2B5EF4-FFF2-40B4-BE49-F238E27FC236}">
                <a16:creationId xmlns:a16="http://schemas.microsoft.com/office/drawing/2014/main" id="{A91AF03C-DA47-4610-8EBE-FCB4F15FF460}"/>
              </a:ext>
            </a:extLst>
          </p:cNvPr>
          <p:cNvSpPr>
            <a:spLocks noGrp="1"/>
          </p:cNvSpPr>
          <p:nvPr>
            <p:ph idx="1"/>
          </p:nvPr>
        </p:nvSpPr>
        <p:spPr>
          <a:xfrm>
            <a:off x="457200" y="1447800"/>
            <a:ext cx="5486400" cy="4678363"/>
          </a:xfrm>
        </p:spPr>
        <p:txBody>
          <a:bodyPr/>
          <a:lstStyle/>
          <a:p>
            <a:r>
              <a:rPr lang="en-US" dirty="0"/>
              <a:t>Noise and dust</a:t>
            </a:r>
          </a:p>
          <a:p>
            <a:r>
              <a:rPr lang="en-US" dirty="0"/>
              <a:t>Ties up skilled crews</a:t>
            </a:r>
          </a:p>
          <a:p>
            <a:r>
              <a:rPr lang="en-US" dirty="0"/>
              <a:t>Precludes opportunity for beneficial use off-site</a:t>
            </a:r>
          </a:p>
          <a:p>
            <a:endParaRPr lang="en-US" dirty="0"/>
          </a:p>
        </p:txBody>
      </p:sp>
      <p:pic>
        <p:nvPicPr>
          <p:cNvPr id="7" name="Picture 6" descr="A person riding on the back of a truck&#10;&#10;Description generated with high confidence">
            <a:extLst>
              <a:ext uri="{FF2B5EF4-FFF2-40B4-BE49-F238E27FC236}">
                <a16:creationId xmlns:a16="http://schemas.microsoft.com/office/drawing/2014/main" id="{F67BB7DE-E82E-4D2B-83B2-587259CF88D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28999" y="3867887"/>
            <a:ext cx="4232314" cy="2378157"/>
          </a:xfrm>
          <a:prstGeom prst="rect">
            <a:avLst/>
          </a:prstGeom>
        </p:spPr>
      </p:pic>
      <p:pic>
        <p:nvPicPr>
          <p:cNvPr id="9" name="Picture 8" descr="A group of people riding on the back of a truck&#10;&#10;Description generated with very high confidence">
            <a:extLst>
              <a:ext uri="{FF2B5EF4-FFF2-40B4-BE49-F238E27FC236}">
                <a16:creationId xmlns:a16="http://schemas.microsoft.com/office/drawing/2014/main" id="{391E77CF-0843-4B22-817B-D4B6D26220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1" y="4277831"/>
            <a:ext cx="2971799" cy="2185293"/>
          </a:xfrm>
          <a:prstGeom prst="rect">
            <a:avLst/>
          </a:prstGeom>
        </p:spPr>
      </p:pic>
      <p:pic>
        <p:nvPicPr>
          <p:cNvPr id="12" name="Picture 11" descr="A group of people riding on the back of a truck&#10;&#10;Description generated with high confidence">
            <a:extLst>
              <a:ext uri="{FF2B5EF4-FFF2-40B4-BE49-F238E27FC236}">
                <a16:creationId xmlns:a16="http://schemas.microsoft.com/office/drawing/2014/main" id="{1F1342EB-950A-4FBF-A45B-58E057D06AB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536"/>
          <a:stretch/>
        </p:blipFill>
        <p:spPr>
          <a:xfrm>
            <a:off x="5181599" y="1537385"/>
            <a:ext cx="3809999" cy="2160680"/>
          </a:xfrm>
          <a:prstGeom prst="rect">
            <a:avLst/>
          </a:prstGeom>
        </p:spPr>
      </p:pic>
    </p:spTree>
    <p:extLst>
      <p:ext uri="{BB962C8B-B14F-4D97-AF65-F5344CB8AC3E}">
        <p14:creationId xmlns:p14="http://schemas.microsoft.com/office/powerpoint/2010/main" val="4167782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928AA-9147-46EA-8E5A-56D84E9795DD}"/>
              </a:ext>
            </a:extLst>
          </p:cNvPr>
          <p:cNvSpPr>
            <a:spLocks noGrp="1"/>
          </p:cNvSpPr>
          <p:nvPr>
            <p:ph type="title"/>
          </p:nvPr>
        </p:nvSpPr>
        <p:spPr>
          <a:xfrm>
            <a:off x="152401" y="76200"/>
            <a:ext cx="5029199" cy="1219200"/>
          </a:xfrm>
        </p:spPr>
        <p:txBody>
          <a:bodyPr>
            <a:noAutofit/>
          </a:bodyPr>
          <a:lstStyle/>
          <a:p>
            <a:r>
              <a:rPr lang="en-US" sz="3200" dirty="0"/>
              <a:t>Alternatives to chipping</a:t>
            </a:r>
          </a:p>
        </p:txBody>
      </p:sp>
      <p:sp>
        <p:nvSpPr>
          <p:cNvPr id="3" name="Content Placeholder 2">
            <a:extLst>
              <a:ext uri="{FF2B5EF4-FFF2-40B4-BE49-F238E27FC236}">
                <a16:creationId xmlns:a16="http://schemas.microsoft.com/office/drawing/2014/main" id="{A91AF03C-DA47-4610-8EBE-FCB4F15FF460}"/>
              </a:ext>
            </a:extLst>
          </p:cNvPr>
          <p:cNvSpPr>
            <a:spLocks noGrp="1"/>
          </p:cNvSpPr>
          <p:nvPr>
            <p:ph idx="1"/>
          </p:nvPr>
        </p:nvSpPr>
        <p:spPr>
          <a:xfrm>
            <a:off x="4016918" y="1447800"/>
            <a:ext cx="4953000" cy="2856956"/>
          </a:xfrm>
        </p:spPr>
        <p:txBody>
          <a:bodyPr/>
          <a:lstStyle/>
          <a:p>
            <a:r>
              <a:rPr lang="en-US" dirty="0"/>
              <a:t>Haul in bulk bins &amp; trucks</a:t>
            </a:r>
          </a:p>
          <a:p>
            <a:r>
              <a:rPr lang="en-US" dirty="0"/>
              <a:t>Lop and spread</a:t>
            </a:r>
          </a:p>
          <a:p>
            <a:r>
              <a:rPr lang="en-US" dirty="0"/>
              <a:t>Burn when able</a:t>
            </a:r>
          </a:p>
          <a:p>
            <a:r>
              <a:rPr lang="en-US" dirty="0"/>
              <a:t>Bale and haul like hay</a:t>
            </a:r>
          </a:p>
          <a:p>
            <a:endParaRPr lang="en-US" dirty="0"/>
          </a:p>
        </p:txBody>
      </p:sp>
      <p:pic>
        <p:nvPicPr>
          <p:cNvPr id="8" name="Picture 7" descr="A group of people riding on the back of a truck&#10;&#10;Description generated with high confidence">
            <a:extLst>
              <a:ext uri="{FF2B5EF4-FFF2-40B4-BE49-F238E27FC236}">
                <a16:creationId xmlns:a16="http://schemas.microsoft.com/office/drawing/2014/main" id="{DA16CCB2-23E7-4478-8203-C3A6EB7146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15000" y="3744004"/>
            <a:ext cx="3330256" cy="2707778"/>
          </a:xfrm>
          <a:prstGeom prst="rect">
            <a:avLst/>
          </a:prstGeom>
        </p:spPr>
      </p:pic>
      <p:pic>
        <p:nvPicPr>
          <p:cNvPr id="11" name="Picture 10" descr="A close up of a tree&#10;&#10;Description generated with very high confidence">
            <a:extLst>
              <a:ext uri="{FF2B5EF4-FFF2-40B4-BE49-F238E27FC236}">
                <a16:creationId xmlns:a16="http://schemas.microsoft.com/office/drawing/2014/main" id="{DE3CC161-A3CC-4580-B84C-A43F805B69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022" y="2998798"/>
            <a:ext cx="2098978" cy="1574234"/>
          </a:xfrm>
          <a:prstGeom prst="rect">
            <a:avLst/>
          </a:prstGeom>
        </p:spPr>
      </p:pic>
      <p:pic>
        <p:nvPicPr>
          <p:cNvPr id="15" name="Picture 4">
            <a:extLst>
              <a:ext uri="{FF2B5EF4-FFF2-40B4-BE49-F238E27FC236}">
                <a16:creationId xmlns:a16="http://schemas.microsoft.com/office/drawing/2014/main" id="{8AAFD660-842E-4131-B179-15770BE94D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757" y="920184"/>
            <a:ext cx="3394171" cy="2054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tree in a forest&#10;&#10;Description automatically generated">
            <a:extLst>
              <a:ext uri="{FF2B5EF4-FFF2-40B4-BE49-F238E27FC236}">
                <a16:creationId xmlns:a16="http://schemas.microsoft.com/office/drawing/2014/main" id="{F79ABF76-C818-410A-A126-3ADF8E3143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48810" y="3946439"/>
            <a:ext cx="3070544" cy="2302908"/>
          </a:xfrm>
          <a:prstGeom prst="rect">
            <a:avLst/>
          </a:prstGeom>
        </p:spPr>
      </p:pic>
    </p:spTree>
    <p:extLst>
      <p:ext uri="{BB962C8B-B14F-4D97-AF65-F5344CB8AC3E}">
        <p14:creationId xmlns:p14="http://schemas.microsoft.com/office/powerpoint/2010/main" val="2692737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6194-AD30-479D-A0FC-FC2889A3E92D}"/>
              </a:ext>
            </a:extLst>
          </p:cNvPr>
          <p:cNvSpPr>
            <a:spLocks noGrp="1"/>
          </p:cNvSpPr>
          <p:nvPr>
            <p:ph type="title"/>
          </p:nvPr>
        </p:nvSpPr>
        <p:spPr>
          <a:xfrm>
            <a:off x="152400" y="152400"/>
            <a:ext cx="8839200" cy="1020762"/>
          </a:xfrm>
        </p:spPr>
        <p:txBody>
          <a:bodyPr>
            <a:noAutofit/>
          </a:bodyPr>
          <a:lstStyle/>
          <a:p>
            <a:r>
              <a:rPr lang="en-US" sz="3200" dirty="0"/>
              <a:t>Woody biomass baler is a modular system</a:t>
            </a:r>
          </a:p>
        </p:txBody>
      </p:sp>
      <p:pic>
        <p:nvPicPr>
          <p:cNvPr id="5" name="Content Placeholder 4">
            <a:extLst>
              <a:ext uri="{FF2B5EF4-FFF2-40B4-BE49-F238E27FC236}">
                <a16:creationId xmlns:a16="http://schemas.microsoft.com/office/drawing/2014/main" id="{9986616C-232F-4AE8-8F58-3D29D39CE5E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01508" y="1534274"/>
            <a:ext cx="3042458" cy="2743200"/>
          </a:xfrm>
        </p:spPr>
      </p:pic>
      <p:pic>
        <p:nvPicPr>
          <p:cNvPr id="7" name="Picture 6" descr="A circuit board&#10;&#10;Description generated with high confidence">
            <a:extLst>
              <a:ext uri="{FF2B5EF4-FFF2-40B4-BE49-F238E27FC236}">
                <a16:creationId xmlns:a16="http://schemas.microsoft.com/office/drawing/2014/main" id="{C471511A-823E-4457-993F-793A537A01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4997" y="4211058"/>
            <a:ext cx="2755900" cy="2133600"/>
          </a:xfrm>
          <a:prstGeom prst="rect">
            <a:avLst/>
          </a:prstGeom>
        </p:spPr>
      </p:pic>
      <p:pic>
        <p:nvPicPr>
          <p:cNvPr id="8" name="Picture 7">
            <a:extLst>
              <a:ext uri="{FF2B5EF4-FFF2-40B4-BE49-F238E27FC236}">
                <a16:creationId xmlns:a16="http://schemas.microsoft.com/office/drawing/2014/main" id="{F7816234-90C2-4E36-ACDE-28EE018BF1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43966" y="1550618"/>
            <a:ext cx="2562389" cy="2471639"/>
          </a:xfrm>
          <a:prstGeom prst="rect">
            <a:avLst/>
          </a:prstGeom>
        </p:spPr>
      </p:pic>
      <p:pic>
        <p:nvPicPr>
          <p:cNvPr id="10" name="Picture 9">
            <a:extLst>
              <a:ext uri="{FF2B5EF4-FFF2-40B4-BE49-F238E27FC236}">
                <a16:creationId xmlns:a16="http://schemas.microsoft.com/office/drawing/2014/main" id="{CE31B780-1DC2-4E2E-B11F-3E17B35EC1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62874" y="1534274"/>
            <a:ext cx="3174655" cy="2743200"/>
          </a:xfrm>
          <a:prstGeom prst="rect">
            <a:avLst/>
          </a:prstGeom>
        </p:spPr>
      </p:pic>
      <p:sp>
        <p:nvSpPr>
          <p:cNvPr id="3" name="TextBox 2">
            <a:extLst>
              <a:ext uri="{FF2B5EF4-FFF2-40B4-BE49-F238E27FC236}">
                <a16:creationId xmlns:a16="http://schemas.microsoft.com/office/drawing/2014/main" id="{3934B201-8061-462E-938B-DAA0F5764F3B}"/>
              </a:ext>
            </a:extLst>
          </p:cNvPr>
          <p:cNvSpPr txBox="1"/>
          <p:nvPr/>
        </p:nvSpPr>
        <p:spPr>
          <a:xfrm>
            <a:off x="3024804" y="4001537"/>
            <a:ext cx="3042458" cy="1569660"/>
          </a:xfrm>
          <a:prstGeom prst="rect">
            <a:avLst/>
          </a:prstGeom>
          <a:noFill/>
        </p:spPr>
        <p:txBody>
          <a:bodyPr wrap="square" rtlCol="0">
            <a:spAutoFit/>
          </a:bodyPr>
          <a:lstStyle/>
          <a:p>
            <a:r>
              <a:rPr lang="en-US" sz="1600" dirty="0"/>
              <a:t>Module can be mounted on:</a:t>
            </a:r>
          </a:p>
          <a:p>
            <a:pPr marL="285750" indent="-285750">
              <a:buFont typeface="Arial" panose="020B0604020202020204" pitchFamily="34" charset="0"/>
              <a:buChar char="•"/>
            </a:pPr>
            <a:r>
              <a:rPr lang="en-US" sz="1600" dirty="0"/>
              <a:t>Hook-lift skid</a:t>
            </a:r>
          </a:p>
          <a:p>
            <a:pPr marL="285750" indent="-285750">
              <a:buFont typeface="Arial" panose="020B0604020202020204" pitchFamily="34" charset="0"/>
              <a:buChar char="•"/>
            </a:pPr>
            <a:r>
              <a:rPr lang="en-US" sz="1600" dirty="0"/>
              <a:t>Straight trailer</a:t>
            </a:r>
          </a:p>
          <a:p>
            <a:pPr marL="285750" indent="-285750">
              <a:buFont typeface="Arial" panose="020B0604020202020204" pitchFamily="34" charset="0"/>
              <a:buChar char="•"/>
            </a:pPr>
            <a:r>
              <a:rPr lang="en-US" sz="1600" dirty="0"/>
              <a:t>5</a:t>
            </a:r>
            <a:r>
              <a:rPr lang="en-US" sz="1600" baseline="30000" dirty="0"/>
              <a:t>th</a:t>
            </a:r>
            <a:r>
              <a:rPr lang="en-US" sz="1600" dirty="0"/>
              <a:t>-wheel trailer</a:t>
            </a:r>
          </a:p>
          <a:p>
            <a:pPr marL="285750" indent="-285750">
              <a:buFont typeface="Arial" panose="020B0604020202020204" pitchFamily="34" charset="0"/>
              <a:buChar char="•"/>
            </a:pPr>
            <a:r>
              <a:rPr lang="en-US" sz="1600" dirty="0"/>
              <a:t>Log forwarder chassis</a:t>
            </a:r>
          </a:p>
          <a:p>
            <a:pPr marL="285750" indent="-285750">
              <a:buFont typeface="Arial" panose="020B0604020202020204" pitchFamily="34" charset="0"/>
              <a:buChar char="•"/>
            </a:pPr>
            <a:r>
              <a:rPr lang="en-US" sz="1600" dirty="0"/>
              <a:t>AWD truck chassis</a:t>
            </a:r>
          </a:p>
        </p:txBody>
      </p:sp>
      <p:sp>
        <p:nvSpPr>
          <p:cNvPr id="9" name="TextBox 8">
            <a:extLst>
              <a:ext uri="{FF2B5EF4-FFF2-40B4-BE49-F238E27FC236}">
                <a16:creationId xmlns:a16="http://schemas.microsoft.com/office/drawing/2014/main" id="{77257CE4-20DC-4606-9294-7B6EB5F8DFCF}"/>
              </a:ext>
            </a:extLst>
          </p:cNvPr>
          <p:cNvSpPr txBox="1"/>
          <p:nvPr/>
        </p:nvSpPr>
        <p:spPr>
          <a:xfrm>
            <a:off x="5995071" y="4313333"/>
            <a:ext cx="3042458" cy="2031325"/>
          </a:xfrm>
          <a:prstGeom prst="rect">
            <a:avLst/>
          </a:prstGeom>
          <a:noFill/>
        </p:spPr>
        <p:txBody>
          <a:bodyPr wrap="square" rtlCol="0">
            <a:spAutoFit/>
          </a:bodyPr>
          <a:lstStyle/>
          <a:p>
            <a:r>
              <a:rPr lang="en-US" dirty="0"/>
              <a:t>Optional Equipment:</a:t>
            </a:r>
          </a:p>
          <a:p>
            <a:pPr marL="285750" indent="-285750">
              <a:buFont typeface="Arial" panose="020B0604020202020204" pitchFamily="34" charset="0"/>
              <a:buChar char="•"/>
            </a:pPr>
            <a:r>
              <a:rPr lang="en-US" dirty="0"/>
              <a:t>Slashing saw</a:t>
            </a:r>
          </a:p>
          <a:p>
            <a:pPr marL="285750" indent="-285750">
              <a:buFont typeface="Arial" panose="020B0604020202020204" pitchFamily="34" charset="0"/>
              <a:buChar char="•"/>
            </a:pPr>
            <a:r>
              <a:rPr lang="en-US" dirty="0"/>
              <a:t>Wire auto-tie</a:t>
            </a:r>
          </a:p>
          <a:p>
            <a:pPr marL="285750" indent="-285750">
              <a:buFont typeface="Arial" panose="020B0604020202020204" pitchFamily="34" charset="0"/>
              <a:buChar char="•"/>
            </a:pPr>
            <a:r>
              <a:rPr lang="en-US" dirty="0"/>
              <a:t>Small log/brush grapple</a:t>
            </a:r>
          </a:p>
          <a:p>
            <a:pPr marL="285750" indent="-285750">
              <a:buFont typeface="Arial" panose="020B0604020202020204" pitchFamily="34" charset="0"/>
              <a:buChar char="•"/>
            </a:pPr>
            <a:r>
              <a:rPr lang="en-US" dirty="0"/>
              <a:t>Hydraulic power unit</a:t>
            </a:r>
          </a:p>
          <a:p>
            <a:pPr marL="285750" indent="-285750">
              <a:buFont typeface="Arial" panose="020B0604020202020204" pitchFamily="34" charset="0"/>
              <a:buChar char="•"/>
            </a:pPr>
            <a:r>
              <a:rPr lang="en-US" dirty="0"/>
              <a:t>Tele-operation via RF</a:t>
            </a:r>
          </a:p>
          <a:p>
            <a:pPr marL="285750" indent="-285750">
              <a:buFont typeface="Arial" panose="020B0604020202020204" pitchFamily="34" charset="0"/>
              <a:buChar char="•"/>
            </a:pPr>
            <a:r>
              <a:rPr lang="en-US" dirty="0"/>
              <a:t>Chassis and running gear</a:t>
            </a:r>
          </a:p>
        </p:txBody>
      </p:sp>
      <p:sp>
        <p:nvSpPr>
          <p:cNvPr id="4" name="TextBox 3">
            <a:extLst>
              <a:ext uri="{FF2B5EF4-FFF2-40B4-BE49-F238E27FC236}">
                <a16:creationId xmlns:a16="http://schemas.microsoft.com/office/drawing/2014/main" id="{15563EBF-4667-4094-8D02-7EC068C2CBBD}"/>
              </a:ext>
            </a:extLst>
          </p:cNvPr>
          <p:cNvSpPr txBox="1"/>
          <p:nvPr/>
        </p:nvSpPr>
        <p:spPr>
          <a:xfrm>
            <a:off x="2135566" y="5698882"/>
            <a:ext cx="3549223" cy="1015663"/>
          </a:xfrm>
          <a:prstGeom prst="rect">
            <a:avLst/>
          </a:prstGeom>
          <a:solidFill>
            <a:schemeClr val="accent2">
              <a:lumMod val="20000"/>
              <a:lumOff val="80000"/>
            </a:schemeClr>
          </a:solidFill>
        </p:spPr>
        <p:txBody>
          <a:bodyPr wrap="square" rtlCol="0">
            <a:spAutoFit/>
          </a:bodyPr>
          <a:lstStyle/>
          <a:p>
            <a:r>
              <a:rPr lang="en-US" sz="1200" dirty="0"/>
              <a:t>Enables maximum use of common parts with your existing chipper fleet</a:t>
            </a:r>
          </a:p>
          <a:p>
            <a:pPr marL="285750" indent="-285750">
              <a:buFontTx/>
              <a:buChar char="-"/>
            </a:pPr>
            <a:r>
              <a:rPr lang="en-US" sz="1200" dirty="0"/>
              <a:t>Engine &amp; hydraulic system</a:t>
            </a:r>
          </a:p>
          <a:p>
            <a:pPr marL="285750" indent="-285750">
              <a:buFontTx/>
              <a:buChar char="-"/>
            </a:pPr>
            <a:r>
              <a:rPr lang="en-US" sz="1200" dirty="0"/>
              <a:t>Axles &amp; tires</a:t>
            </a:r>
          </a:p>
          <a:p>
            <a:pPr marL="285750" indent="-285750">
              <a:buFontTx/>
              <a:buChar char="-"/>
            </a:pPr>
            <a:r>
              <a:rPr lang="en-US" sz="1200" dirty="0"/>
              <a:t>Loaders &amp; grapples</a:t>
            </a:r>
          </a:p>
        </p:txBody>
      </p:sp>
    </p:spTree>
    <p:extLst>
      <p:ext uri="{BB962C8B-B14F-4D97-AF65-F5344CB8AC3E}">
        <p14:creationId xmlns:p14="http://schemas.microsoft.com/office/powerpoint/2010/main" val="631099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CC0C7-3253-40BF-AC2D-F09CBC553986}"/>
              </a:ext>
            </a:extLst>
          </p:cNvPr>
          <p:cNvSpPr>
            <a:spLocks noGrp="1"/>
          </p:cNvSpPr>
          <p:nvPr>
            <p:ph type="title"/>
          </p:nvPr>
        </p:nvSpPr>
        <p:spPr>
          <a:xfrm>
            <a:off x="228600" y="274638"/>
            <a:ext cx="8839200" cy="1020762"/>
          </a:xfrm>
        </p:spPr>
        <p:txBody>
          <a:bodyPr>
            <a:noAutofit/>
          </a:bodyPr>
          <a:lstStyle/>
          <a:p>
            <a:r>
              <a:rPr lang="en-US" altLang="en-US" sz="3200" dirty="0"/>
              <a:t>Why Bale? Minimize size reduction at the source (roadside, landing, or forest)</a:t>
            </a:r>
            <a:endParaRPr lang="en-US" sz="3200" dirty="0"/>
          </a:p>
        </p:txBody>
      </p:sp>
      <p:pic>
        <p:nvPicPr>
          <p:cNvPr id="4" name="Picture 12" descr="IMG_4945.JPG">
            <a:extLst>
              <a:ext uri="{FF2B5EF4-FFF2-40B4-BE49-F238E27FC236}">
                <a16:creationId xmlns:a16="http://schemas.microsoft.com/office/drawing/2014/main" id="{BB29E270-311E-4EA0-B354-EFE2032A307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442503" y="1499259"/>
            <a:ext cx="36195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S Lake Tahoe home 1.JPG">
            <a:extLst>
              <a:ext uri="{FF2B5EF4-FFF2-40B4-BE49-F238E27FC236}">
                <a16:creationId xmlns:a16="http://schemas.microsoft.com/office/drawing/2014/main" id="{A22F4E02-8051-40C1-A499-5A4902CEDE2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446" y="1481782"/>
            <a:ext cx="3810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DSC02554.JPG">
            <a:extLst>
              <a:ext uri="{FF2B5EF4-FFF2-40B4-BE49-F238E27FC236}">
                <a16:creationId xmlns:a16="http://schemas.microsoft.com/office/drawing/2014/main" id="{C16E002E-E1F1-4B12-813B-ECFE12D46C6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33220" y="3840540"/>
            <a:ext cx="2905680" cy="217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5">
            <a:extLst>
              <a:ext uri="{FF2B5EF4-FFF2-40B4-BE49-F238E27FC236}">
                <a16:creationId xmlns:a16="http://schemas.microsoft.com/office/drawing/2014/main" id="{9A1E9616-A6C9-443F-9477-79AEC8195EDE}"/>
              </a:ext>
            </a:extLst>
          </p:cNvPr>
          <p:cNvSpPr txBox="1">
            <a:spLocks noChangeArrowheads="1"/>
          </p:cNvSpPr>
          <p:nvPr/>
        </p:nvSpPr>
        <p:spPr bwMode="auto">
          <a:xfrm>
            <a:off x="6638610" y="4560292"/>
            <a:ext cx="24399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t>This is a big WUI fuels reduction pile, BUT…it is on a play field in the middle of a residential area.</a:t>
            </a:r>
          </a:p>
          <a:p>
            <a:pPr eaLnBrk="1" hangingPunct="1"/>
            <a:r>
              <a:rPr lang="en-US" altLang="en-US" sz="1200" dirty="0"/>
              <a:t>Onsite chipping or grinding are not options.</a:t>
            </a:r>
          </a:p>
        </p:txBody>
      </p:sp>
      <p:sp>
        <p:nvSpPr>
          <p:cNvPr id="8" name="TextBox 6">
            <a:extLst>
              <a:ext uri="{FF2B5EF4-FFF2-40B4-BE49-F238E27FC236}">
                <a16:creationId xmlns:a16="http://schemas.microsoft.com/office/drawing/2014/main" id="{563CF2C2-7994-43F5-B4A5-3ABB06577FCA}"/>
              </a:ext>
            </a:extLst>
          </p:cNvPr>
          <p:cNvSpPr txBox="1">
            <a:spLocks noChangeArrowheads="1"/>
          </p:cNvSpPr>
          <p:nvPr/>
        </p:nvSpPr>
        <p:spPr bwMode="auto">
          <a:xfrm>
            <a:off x="4597400" y="6019800"/>
            <a:ext cx="845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t>Auburn</a:t>
            </a:r>
          </a:p>
        </p:txBody>
      </p:sp>
      <p:sp>
        <p:nvSpPr>
          <p:cNvPr id="9" name="TextBox 7">
            <a:extLst>
              <a:ext uri="{FF2B5EF4-FFF2-40B4-BE49-F238E27FC236}">
                <a16:creationId xmlns:a16="http://schemas.microsoft.com/office/drawing/2014/main" id="{DC07F4B1-1E3B-4DD6-A898-02887FE2FFBC}"/>
              </a:ext>
            </a:extLst>
          </p:cNvPr>
          <p:cNvSpPr txBox="1">
            <a:spLocks noChangeArrowheads="1"/>
          </p:cNvSpPr>
          <p:nvPr/>
        </p:nvSpPr>
        <p:spPr bwMode="auto">
          <a:xfrm>
            <a:off x="457200" y="3962400"/>
            <a:ext cx="12398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t>Lake Tahoe</a:t>
            </a:r>
          </a:p>
        </p:txBody>
      </p:sp>
      <p:sp>
        <p:nvSpPr>
          <p:cNvPr id="10" name="TextBox 6">
            <a:extLst>
              <a:ext uri="{FF2B5EF4-FFF2-40B4-BE49-F238E27FC236}">
                <a16:creationId xmlns:a16="http://schemas.microsoft.com/office/drawing/2014/main" id="{9AB4B1C2-B313-4DA9-A12F-1389CF71513E}"/>
              </a:ext>
            </a:extLst>
          </p:cNvPr>
          <p:cNvSpPr txBox="1">
            <a:spLocks noChangeArrowheads="1"/>
          </p:cNvSpPr>
          <p:nvPr/>
        </p:nvSpPr>
        <p:spPr bwMode="auto">
          <a:xfrm>
            <a:off x="7078903" y="43005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t>Winthrop</a:t>
            </a:r>
          </a:p>
        </p:txBody>
      </p:sp>
      <p:pic>
        <p:nvPicPr>
          <p:cNvPr id="11" name="Picture 10" descr="A dirt road&#10;&#10;Description generated with very high confidence">
            <a:extLst>
              <a:ext uri="{FF2B5EF4-FFF2-40B4-BE49-F238E27FC236}">
                <a16:creationId xmlns:a16="http://schemas.microsoft.com/office/drawing/2014/main" id="{A95B5A75-4677-4BB7-ACA0-B179CBE439A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46" y="4350572"/>
            <a:ext cx="3415553" cy="1821628"/>
          </a:xfrm>
          <a:prstGeom prst="rect">
            <a:avLst/>
          </a:prstGeom>
        </p:spPr>
      </p:pic>
      <p:sp>
        <p:nvSpPr>
          <p:cNvPr id="12" name="TextBox 7">
            <a:extLst>
              <a:ext uri="{FF2B5EF4-FFF2-40B4-BE49-F238E27FC236}">
                <a16:creationId xmlns:a16="http://schemas.microsoft.com/office/drawing/2014/main" id="{D41B52B2-822E-4F47-96C0-E8E5987E23AE}"/>
              </a:ext>
            </a:extLst>
          </p:cNvPr>
          <p:cNvSpPr txBox="1">
            <a:spLocks noChangeArrowheads="1"/>
          </p:cNvSpPr>
          <p:nvPr/>
        </p:nvSpPr>
        <p:spPr bwMode="auto">
          <a:xfrm>
            <a:off x="316473" y="6156791"/>
            <a:ext cx="9589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t>Cambria</a:t>
            </a:r>
          </a:p>
        </p:txBody>
      </p:sp>
    </p:spTree>
    <p:extLst>
      <p:ext uri="{BB962C8B-B14F-4D97-AF65-F5344CB8AC3E}">
        <p14:creationId xmlns:p14="http://schemas.microsoft.com/office/powerpoint/2010/main" val="616442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SC00045.JPG"/>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3446" y="1600200"/>
            <a:ext cx="2634842" cy="197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IMG_492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36707" y="1596719"/>
            <a:ext cx="2642541"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IMG_097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601361" y="3710353"/>
            <a:ext cx="3626421" cy="2719816"/>
          </a:xfrm>
          <a:prstGeom prst="rect">
            <a:avLst/>
          </a:prstGeom>
          <a:noFill/>
        </p:spPr>
      </p:pic>
      <p:pic>
        <p:nvPicPr>
          <p:cNvPr id="8" name="Picture 7" descr="DSC0259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2369" y="3704431"/>
            <a:ext cx="363855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152400" y="274638"/>
            <a:ext cx="8839200" cy="1020762"/>
          </a:xfrm>
        </p:spPr>
        <p:txBody>
          <a:bodyPr>
            <a:noAutofit/>
          </a:bodyPr>
          <a:lstStyle/>
          <a:p>
            <a:r>
              <a:rPr lang="en-US" altLang="en-US" sz="3200" dirty="0"/>
              <a:t>Why Bale? Enable cost-effective transportation, storage, and processing</a:t>
            </a:r>
            <a:endParaRPr lang="en-US" sz="3200" dirty="0"/>
          </a:p>
        </p:txBody>
      </p:sp>
      <p:pic>
        <p:nvPicPr>
          <p:cNvPr id="10" name="Picture 9" descr="A tractor in a forest&#10;&#10;Description generated with high confidence">
            <a:extLst>
              <a:ext uri="{FF2B5EF4-FFF2-40B4-BE49-F238E27FC236}">
                <a16:creationId xmlns:a16="http://schemas.microsoft.com/office/drawing/2014/main" id="{196F87D0-46D4-44A1-B4D9-C3A444ACD61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57668" y="1582175"/>
            <a:ext cx="2721753" cy="1994156"/>
          </a:xfrm>
          <a:prstGeom prst="rect">
            <a:avLst/>
          </a:prstGeom>
        </p:spPr>
      </p:pic>
    </p:spTree>
    <p:extLst>
      <p:ext uri="{BB962C8B-B14F-4D97-AF65-F5344CB8AC3E}">
        <p14:creationId xmlns:p14="http://schemas.microsoft.com/office/powerpoint/2010/main" val="1521822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CF74F-FF67-4B7D-B589-A2B60DCF6B42}"/>
              </a:ext>
            </a:extLst>
          </p:cNvPr>
          <p:cNvSpPr>
            <a:spLocks noGrp="1"/>
          </p:cNvSpPr>
          <p:nvPr>
            <p:ph type="title"/>
          </p:nvPr>
        </p:nvSpPr>
        <p:spPr/>
        <p:txBody>
          <a:bodyPr>
            <a:normAutofit/>
          </a:bodyPr>
          <a:lstStyle/>
          <a:p>
            <a:r>
              <a:rPr lang="en-US" sz="3200" dirty="0"/>
              <a:t>Ten years in development</a:t>
            </a:r>
          </a:p>
        </p:txBody>
      </p:sp>
      <p:sp>
        <p:nvSpPr>
          <p:cNvPr id="3" name="Content Placeholder 2">
            <a:extLst>
              <a:ext uri="{FF2B5EF4-FFF2-40B4-BE49-F238E27FC236}">
                <a16:creationId xmlns:a16="http://schemas.microsoft.com/office/drawing/2014/main" id="{B8D2E173-4638-4D4E-BF40-5DEC867114B0}"/>
              </a:ext>
            </a:extLst>
          </p:cNvPr>
          <p:cNvSpPr>
            <a:spLocks noGrp="1"/>
          </p:cNvSpPr>
          <p:nvPr>
            <p:ph idx="1"/>
          </p:nvPr>
        </p:nvSpPr>
        <p:spPr>
          <a:xfrm>
            <a:off x="228600" y="1600200"/>
            <a:ext cx="8763000" cy="4525963"/>
          </a:xfrm>
        </p:spPr>
        <p:txBody>
          <a:bodyPr>
            <a:normAutofit fontScale="77500" lnSpcReduction="20000"/>
          </a:bodyPr>
          <a:lstStyle/>
          <a:p>
            <a:r>
              <a:rPr lang="en-US" dirty="0"/>
              <a:t>USDA NIFA SBIR – Small business innovation research program</a:t>
            </a:r>
          </a:p>
          <a:p>
            <a:r>
              <a:rPr lang="en-US" dirty="0"/>
              <a:t>USDA CAP NARA – Oregon State U.</a:t>
            </a:r>
          </a:p>
          <a:p>
            <a:r>
              <a:rPr lang="en-US" dirty="0"/>
              <a:t>DOE BETO BRDI – Humboldt State U.</a:t>
            </a:r>
          </a:p>
          <a:p>
            <a:r>
              <a:rPr lang="en-US" dirty="0"/>
              <a:t>USDA National Fire Plan – Deschutes NF</a:t>
            </a:r>
          </a:p>
          <a:p>
            <a:r>
              <a:rPr lang="en-US" dirty="0"/>
              <a:t>Yakama Nation Forestry – Baling alternative to pile burning</a:t>
            </a:r>
          </a:p>
          <a:p>
            <a:r>
              <a:rPr lang="en-US" dirty="0"/>
              <a:t>Deschutes County Forestry, OR – Fuels reduction thinning</a:t>
            </a:r>
          </a:p>
          <a:p>
            <a:r>
              <a:rPr lang="en-US" dirty="0"/>
              <a:t>City of Auburn, WA – Vegetation Mgmt. &gt; Green Energy</a:t>
            </a:r>
          </a:p>
          <a:p>
            <a:r>
              <a:rPr lang="en-US" dirty="0"/>
              <a:t>Jones Tree Service, TX – Pipeline corridor </a:t>
            </a:r>
            <a:r>
              <a:rPr lang="en-US" dirty="0" err="1"/>
              <a:t>Maint</a:t>
            </a:r>
            <a:r>
              <a:rPr lang="en-US" dirty="0"/>
              <a:t>.</a:t>
            </a:r>
          </a:p>
          <a:p>
            <a:r>
              <a:rPr lang="en-US" dirty="0"/>
              <a:t>Asplundh Tree Service, WA – Powerline </a:t>
            </a:r>
            <a:r>
              <a:rPr lang="en-US" dirty="0" err="1"/>
              <a:t>Maint</a:t>
            </a:r>
            <a:r>
              <a:rPr lang="en-US" dirty="0"/>
              <a:t>.</a:t>
            </a:r>
          </a:p>
          <a:p>
            <a:r>
              <a:rPr lang="en-US" dirty="0"/>
              <a:t>Rainier Wood Recyclers, WA – Woody biomass fuels</a:t>
            </a:r>
          </a:p>
          <a:p>
            <a:r>
              <a:rPr lang="en-US" dirty="0"/>
              <a:t>Eco-Options Energy Co-op, BC – Woody bioenergy feedstocks</a:t>
            </a:r>
          </a:p>
        </p:txBody>
      </p:sp>
    </p:spTree>
    <p:extLst>
      <p:ext uri="{BB962C8B-B14F-4D97-AF65-F5344CB8AC3E}">
        <p14:creationId xmlns:p14="http://schemas.microsoft.com/office/powerpoint/2010/main" val="162508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52400"/>
            <a:ext cx="8229600" cy="1143000"/>
          </a:xfrm>
        </p:spPr>
        <p:txBody>
          <a:bodyPr>
            <a:normAutofit fontScale="90000"/>
          </a:bodyPr>
          <a:lstStyle/>
          <a:p>
            <a:pPr eaLnBrk="1" hangingPunct="1"/>
            <a:r>
              <a:rPr lang="en-US" altLang="en-US" sz="2800" dirty="0"/>
              <a:t>Woody Biomass Baler Test</a:t>
            </a:r>
            <a:br>
              <a:rPr lang="en-US" altLang="en-US" sz="2800" dirty="0"/>
            </a:br>
            <a:r>
              <a:rPr lang="en-US" altLang="en-US" sz="2800" dirty="0"/>
              <a:t>Wildland Urban Interface – Deschutes County, OR</a:t>
            </a:r>
          </a:p>
        </p:txBody>
      </p:sp>
      <p:sp>
        <p:nvSpPr>
          <p:cNvPr id="2" name="Content Placeholder 1"/>
          <p:cNvSpPr>
            <a:spLocks noGrp="1"/>
          </p:cNvSpPr>
          <p:nvPr>
            <p:ph idx="1"/>
          </p:nvPr>
        </p:nvSpPr>
        <p:spPr/>
        <p:txBody>
          <a:bodyPr/>
          <a:lstStyle/>
          <a:p>
            <a:endParaRPr lang="en-US" dirty="0"/>
          </a:p>
        </p:txBody>
      </p:sp>
      <p:pic>
        <p:nvPicPr>
          <p:cNvPr id="26627" name="Picture 8" descr="IMG_030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1000" y="15240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9" descr="DSC02668.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810000" y="35814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7" descr="IMG_0322.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943600" y="1515728"/>
            <a:ext cx="30480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7"/>
          <p:cNvSpPr txBox="1">
            <a:spLocks noChangeArrowheads="1"/>
          </p:cNvSpPr>
          <p:nvPr/>
        </p:nvSpPr>
        <p:spPr bwMode="auto">
          <a:xfrm>
            <a:off x="381000" y="4724400"/>
            <a:ext cx="29654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t>Deschutes NF field demo with </a:t>
            </a:r>
          </a:p>
          <a:p>
            <a:pPr eaLnBrk="1" hangingPunct="1"/>
            <a:r>
              <a:rPr lang="en-US" altLang="en-US" sz="1600" dirty="0"/>
              <a:t>Forest Resources Association,</a:t>
            </a:r>
          </a:p>
          <a:p>
            <a:pPr eaLnBrk="1" hangingPunct="1"/>
            <a:r>
              <a:rPr lang="en-US" altLang="en-US" sz="1600" dirty="0"/>
              <a:t>Friends of the </a:t>
            </a:r>
            <a:r>
              <a:rPr lang="en-US" altLang="en-US" sz="1600" dirty="0" err="1"/>
              <a:t>Metolius</a:t>
            </a:r>
            <a:r>
              <a:rPr lang="en-US" altLang="en-US" sz="1600" dirty="0"/>
              <a:t> </a:t>
            </a:r>
          </a:p>
          <a:p>
            <a:pPr eaLnBrk="1" hangingPunct="1"/>
            <a:r>
              <a:rPr lang="en-US" altLang="en-US" sz="1600" dirty="0"/>
              <a:t>City of Bend,</a:t>
            </a:r>
          </a:p>
          <a:p>
            <a:pPr eaLnBrk="1" hangingPunct="1"/>
            <a:r>
              <a:rPr lang="en-US" altLang="en-US" sz="1600" dirty="0"/>
              <a:t>USFS R6 Staff</a:t>
            </a:r>
          </a:p>
        </p:txBody>
      </p:sp>
    </p:spTree>
    <p:extLst>
      <p:ext uri="{BB962C8B-B14F-4D97-AF65-F5344CB8AC3E}">
        <p14:creationId xmlns:p14="http://schemas.microsoft.com/office/powerpoint/2010/main" val="3443514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altLang="en-US" sz="3200" dirty="0"/>
              <a:t>Yakama Forestry burn piles</a:t>
            </a:r>
          </a:p>
        </p:txBody>
      </p:sp>
      <p:pic>
        <p:nvPicPr>
          <p:cNvPr id="9219" name="Picture 4" descr="IMG_0268.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01987" y="1600200"/>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025FC3F-84CB-49C7-A68E-ABCABF72BE8D}"/>
              </a:ext>
            </a:extLst>
          </p:cNvPr>
          <p:cNvSpPr txBox="1"/>
          <p:nvPr/>
        </p:nvSpPr>
        <p:spPr>
          <a:xfrm>
            <a:off x="154013" y="1828800"/>
            <a:ext cx="3137590" cy="1477328"/>
          </a:xfrm>
          <a:prstGeom prst="rect">
            <a:avLst/>
          </a:prstGeom>
          <a:noFill/>
        </p:spPr>
        <p:txBody>
          <a:bodyPr wrap="none" rtlCol="0">
            <a:spAutoFit/>
          </a:bodyPr>
          <a:lstStyle/>
          <a:p>
            <a:r>
              <a:rPr lang="en-US" dirty="0"/>
              <a:t>After two years of waiting for </a:t>
            </a:r>
          </a:p>
          <a:p>
            <a:r>
              <a:rPr lang="en-US" dirty="0"/>
              <a:t>a burn window, these piles </a:t>
            </a:r>
          </a:p>
          <a:p>
            <a:r>
              <a:rPr lang="en-US" dirty="0"/>
              <a:t>needed to be hauled off-site.</a:t>
            </a:r>
          </a:p>
          <a:p>
            <a:endParaRPr lang="en-US" dirty="0"/>
          </a:p>
          <a:p>
            <a:r>
              <a:rPr lang="en-US" dirty="0"/>
              <a:t>Baling greatly reduced the cost.</a:t>
            </a:r>
          </a:p>
        </p:txBody>
      </p:sp>
    </p:spTree>
    <p:extLst>
      <p:ext uri="{BB962C8B-B14F-4D97-AF65-F5344CB8AC3E}">
        <p14:creationId xmlns:p14="http://schemas.microsoft.com/office/powerpoint/2010/main" val="466112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A4198C38-2ECB-448C-8B4F-3F6598B3EB9C}"/>
              </a:ext>
            </a:extLst>
          </p:cNvPr>
          <p:cNvSpPr>
            <a:spLocks noGrp="1"/>
          </p:cNvSpPr>
          <p:nvPr>
            <p:ph type="title"/>
          </p:nvPr>
        </p:nvSpPr>
        <p:spPr/>
        <p:txBody>
          <a:bodyPr>
            <a:normAutofit/>
          </a:bodyPr>
          <a:lstStyle/>
          <a:p>
            <a:r>
              <a:rPr lang="en-US" altLang="en-US" sz="3200" dirty="0"/>
              <a:t>City of Auburn Parks and Roads</a:t>
            </a:r>
          </a:p>
        </p:txBody>
      </p:sp>
      <p:pic>
        <p:nvPicPr>
          <p:cNvPr id="25603" name="Picture 2" descr="IMG_8964">
            <a:extLst>
              <a:ext uri="{FF2B5EF4-FFF2-40B4-BE49-F238E27FC236}">
                <a16:creationId xmlns:a16="http://schemas.microsoft.com/office/drawing/2014/main" id="{A7D5BB26-9F67-472D-9AAF-3DD944FA09B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1295400"/>
            <a:ext cx="32019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descr="IMG_9047">
            <a:extLst>
              <a:ext uri="{FF2B5EF4-FFF2-40B4-BE49-F238E27FC236}">
                <a16:creationId xmlns:a16="http://schemas.microsoft.com/office/drawing/2014/main" id="{DD444436-3FBB-4EF5-A99B-8A5F2FA8133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3733800"/>
            <a:ext cx="377507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IMG_9064">
            <a:extLst>
              <a:ext uri="{FF2B5EF4-FFF2-40B4-BE49-F238E27FC236}">
                <a16:creationId xmlns:a16="http://schemas.microsoft.com/office/drawing/2014/main" id="{E45612AD-DD85-4D64-ADC8-BD3697BCFA0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86400" y="1600200"/>
            <a:ext cx="3657600"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7" descr="IMG_4922">
            <a:extLst>
              <a:ext uri="{FF2B5EF4-FFF2-40B4-BE49-F238E27FC236}">
                <a16:creationId xmlns:a16="http://schemas.microsoft.com/office/drawing/2014/main" id="{CB4BB548-AD26-4C87-A2BE-90523A5765B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86400" y="4117975"/>
            <a:ext cx="36576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29" y="329670"/>
            <a:ext cx="7162800" cy="571500"/>
          </a:xfrm>
        </p:spPr>
        <p:txBody>
          <a:bodyPr>
            <a:normAutofit fontScale="90000"/>
          </a:bodyPr>
          <a:lstStyle/>
          <a:p>
            <a:r>
              <a:rPr lang="en-US" dirty="0"/>
              <a:t>Forest biomass utility baler</a:t>
            </a:r>
          </a:p>
        </p:txBody>
      </p:sp>
      <p:sp>
        <p:nvSpPr>
          <p:cNvPr id="8" name="Content Placeholder 7"/>
          <p:cNvSpPr>
            <a:spLocks noGrp="1"/>
          </p:cNvSpPr>
          <p:nvPr>
            <p:ph idx="1"/>
          </p:nvPr>
        </p:nvSpPr>
        <p:spPr>
          <a:xfrm>
            <a:off x="452179" y="1885951"/>
            <a:ext cx="6447501" cy="4438649"/>
          </a:xfrm>
        </p:spPr>
        <p:txBody>
          <a:bodyPr>
            <a:normAutofit fontScale="55000" lnSpcReduction="20000"/>
          </a:bodyPr>
          <a:lstStyle/>
          <a:p>
            <a:r>
              <a:rPr lang="en-US" sz="3600" dirty="0"/>
              <a:t>Modular baler unit that can be mounted to:</a:t>
            </a:r>
          </a:p>
          <a:p>
            <a:pPr lvl="1"/>
            <a:r>
              <a:rPr lang="en-US" sz="3300" dirty="0"/>
              <a:t>On-road or off-road trailer</a:t>
            </a:r>
          </a:p>
          <a:p>
            <a:pPr lvl="1"/>
            <a:r>
              <a:rPr lang="en-US" sz="3300" dirty="0"/>
              <a:t>Log forwarder </a:t>
            </a:r>
          </a:p>
          <a:p>
            <a:pPr lvl="1"/>
            <a:r>
              <a:rPr lang="en-US" sz="3300" dirty="0"/>
              <a:t>Tracked undercarriage</a:t>
            </a:r>
          </a:p>
          <a:p>
            <a:pPr lvl="1"/>
            <a:r>
              <a:rPr lang="en-US" sz="3300" dirty="0"/>
              <a:t>Truck chassis or flatbed truck</a:t>
            </a:r>
          </a:p>
          <a:p>
            <a:pPr lvl="1"/>
            <a:r>
              <a:rPr lang="en-US" sz="3300" dirty="0"/>
              <a:t>Hook-lift skid </a:t>
            </a:r>
          </a:p>
          <a:p>
            <a:r>
              <a:rPr lang="en-US" sz="3600" dirty="0"/>
              <a:t>Bale size and weight optimized for:</a:t>
            </a:r>
          </a:p>
          <a:p>
            <a:pPr lvl="1"/>
            <a:r>
              <a:rPr lang="en-US" sz="3300" dirty="0"/>
              <a:t>Skid-steer loader handling</a:t>
            </a:r>
          </a:p>
          <a:p>
            <a:pPr lvl="1"/>
            <a:r>
              <a:rPr lang="en-US" sz="3300" dirty="0"/>
              <a:t>Smaller horizontal grinders</a:t>
            </a:r>
          </a:p>
          <a:p>
            <a:r>
              <a:rPr lang="en-US" sz="3600" dirty="0"/>
              <a:t>Primary uses:</a:t>
            </a:r>
          </a:p>
          <a:p>
            <a:pPr lvl="1"/>
            <a:r>
              <a:rPr lang="en-US" sz="3300" dirty="0"/>
              <a:t>Baling roadside windrows and supporting thinning crews</a:t>
            </a:r>
          </a:p>
          <a:p>
            <a:pPr lvl="1"/>
            <a:r>
              <a:rPr lang="en-US" sz="3300" dirty="0"/>
              <a:t>Baling </a:t>
            </a:r>
            <a:r>
              <a:rPr lang="en-US" sz="3300" dirty="0" err="1"/>
              <a:t>fireline</a:t>
            </a:r>
            <a:r>
              <a:rPr lang="en-US" sz="3300" dirty="0"/>
              <a:t> and fuels reduction biomass</a:t>
            </a:r>
          </a:p>
          <a:p>
            <a:pPr lvl="1"/>
            <a:r>
              <a:rPr lang="en-US" sz="3300" dirty="0"/>
              <a:t>Baling slash from keyhole and stranded landings </a:t>
            </a:r>
          </a:p>
          <a:p>
            <a:pPr lvl="1"/>
            <a:r>
              <a:rPr lang="en-US" sz="3300" dirty="0"/>
              <a:t>Recovering dispersed slash </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97743" y="3544614"/>
            <a:ext cx="2562389" cy="2471639"/>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87671" y="973715"/>
            <a:ext cx="2772461" cy="2105247"/>
          </a:xfrm>
          <a:prstGeom prst="rect">
            <a:avLst/>
          </a:prstGeom>
        </p:spPr>
      </p:pic>
      <p:sp>
        <p:nvSpPr>
          <p:cNvPr id="11" name="TextBox 10"/>
          <p:cNvSpPr txBox="1"/>
          <p:nvPr/>
        </p:nvSpPr>
        <p:spPr>
          <a:xfrm>
            <a:off x="6187672" y="3138924"/>
            <a:ext cx="2772461" cy="415498"/>
          </a:xfrm>
          <a:prstGeom prst="rect">
            <a:avLst/>
          </a:prstGeom>
          <a:noFill/>
          <a:ln>
            <a:solidFill>
              <a:schemeClr val="tx1"/>
            </a:solidFill>
          </a:ln>
        </p:spPr>
        <p:txBody>
          <a:bodyPr wrap="square" rtlCol="0">
            <a:spAutoFit/>
          </a:bodyPr>
          <a:lstStyle/>
          <a:p>
            <a:pPr algn="ctr"/>
            <a:r>
              <a:rPr lang="en-US" sz="1050" dirty="0"/>
              <a:t>Baling roadside slash from forest thinnings</a:t>
            </a:r>
          </a:p>
          <a:p>
            <a:pPr algn="ctr"/>
            <a:r>
              <a:rPr lang="en-US" sz="1050" dirty="0"/>
              <a:t>Snoqualmie National Forest (Aug 2015)</a:t>
            </a:r>
          </a:p>
        </p:txBody>
      </p:sp>
    </p:spTree>
    <p:extLst>
      <p:ext uri="{BB962C8B-B14F-4D97-AF65-F5344CB8AC3E}">
        <p14:creationId xmlns:p14="http://schemas.microsoft.com/office/powerpoint/2010/main" val="190930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5DC1-C7A9-40D4-99A3-E023F782F1C1}"/>
              </a:ext>
            </a:extLst>
          </p:cNvPr>
          <p:cNvSpPr>
            <a:spLocks noGrp="1"/>
          </p:cNvSpPr>
          <p:nvPr>
            <p:ph type="title"/>
          </p:nvPr>
        </p:nvSpPr>
        <p:spPr/>
        <p:txBody>
          <a:bodyPr/>
          <a:lstStyle/>
          <a:p>
            <a:r>
              <a:rPr lang="en-US" dirty="0"/>
              <a:t>What about the roundwood?</a:t>
            </a:r>
          </a:p>
        </p:txBody>
      </p:sp>
      <p:sp>
        <p:nvSpPr>
          <p:cNvPr id="3" name="Content Placeholder 2">
            <a:extLst>
              <a:ext uri="{FF2B5EF4-FFF2-40B4-BE49-F238E27FC236}">
                <a16:creationId xmlns:a16="http://schemas.microsoft.com/office/drawing/2014/main" id="{F666867B-375E-4E0E-82B9-7A7F29ECC25B}"/>
              </a:ext>
            </a:extLst>
          </p:cNvPr>
          <p:cNvSpPr>
            <a:spLocks noGrp="1"/>
          </p:cNvSpPr>
          <p:nvPr>
            <p:ph idx="1"/>
          </p:nvPr>
        </p:nvSpPr>
        <p:spPr/>
        <p:txBody>
          <a:bodyPr/>
          <a:lstStyle/>
          <a:p>
            <a:r>
              <a:rPr lang="en-US" dirty="0"/>
              <a:t>Preserve length as much as practical</a:t>
            </a:r>
          </a:p>
          <a:p>
            <a:pPr lvl="1"/>
            <a:r>
              <a:rPr lang="en-US" dirty="0"/>
              <a:t>Firewood-lengths are impractical to chip or grind</a:t>
            </a:r>
          </a:p>
          <a:p>
            <a:pPr lvl="1"/>
            <a:r>
              <a:rPr lang="en-US" dirty="0"/>
              <a:t>4-5 ft. lengths enable uses + chipping or grinding</a:t>
            </a:r>
          </a:p>
          <a:p>
            <a:pPr lvl="1"/>
            <a:r>
              <a:rPr lang="en-US" dirty="0"/>
              <a:t>9-18 ft. lengths enable production of lumber</a:t>
            </a:r>
          </a:p>
          <a:p>
            <a:pPr marL="0" indent="0">
              <a:buNone/>
            </a:pPr>
            <a:endParaRPr lang="en-US" dirty="0"/>
          </a:p>
        </p:txBody>
      </p:sp>
      <p:pic>
        <p:nvPicPr>
          <p:cNvPr id="5" name="Picture 4" descr="A tree in the middle of a dirt road&#10;&#10;Description automatically generated">
            <a:extLst>
              <a:ext uri="{FF2B5EF4-FFF2-40B4-BE49-F238E27FC236}">
                <a16:creationId xmlns:a16="http://schemas.microsoft.com/office/drawing/2014/main" id="{90CD99AA-166F-4E74-A3C0-C21CB71246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3792130"/>
            <a:ext cx="2462227" cy="1846670"/>
          </a:xfrm>
          <a:prstGeom prst="rect">
            <a:avLst/>
          </a:prstGeom>
        </p:spPr>
      </p:pic>
      <p:pic>
        <p:nvPicPr>
          <p:cNvPr id="9" name="Picture 8" descr="A tree in a forest&#10;&#10;Description automatically generated">
            <a:extLst>
              <a:ext uri="{FF2B5EF4-FFF2-40B4-BE49-F238E27FC236}">
                <a16:creationId xmlns:a16="http://schemas.microsoft.com/office/drawing/2014/main" id="{641982E7-3DC6-4FB8-96DB-E000AC3441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005" r="33333"/>
          <a:stretch/>
        </p:blipFill>
        <p:spPr>
          <a:xfrm>
            <a:off x="2743200" y="3792131"/>
            <a:ext cx="2487272" cy="1846670"/>
          </a:xfrm>
          <a:prstGeom prst="rect">
            <a:avLst/>
          </a:prstGeom>
        </p:spPr>
      </p:pic>
      <p:sp>
        <p:nvSpPr>
          <p:cNvPr id="10" name="TextBox 9">
            <a:extLst>
              <a:ext uri="{FF2B5EF4-FFF2-40B4-BE49-F238E27FC236}">
                <a16:creationId xmlns:a16="http://schemas.microsoft.com/office/drawing/2014/main" id="{7D01A833-B041-48AC-B5D4-2B5A3D5BD20D}"/>
              </a:ext>
            </a:extLst>
          </p:cNvPr>
          <p:cNvSpPr txBox="1"/>
          <p:nvPr/>
        </p:nvSpPr>
        <p:spPr>
          <a:xfrm>
            <a:off x="2895600" y="5657812"/>
            <a:ext cx="1973617" cy="261610"/>
          </a:xfrm>
          <a:prstGeom prst="rect">
            <a:avLst/>
          </a:prstGeom>
          <a:noFill/>
        </p:spPr>
        <p:txBody>
          <a:bodyPr wrap="none" rtlCol="0">
            <a:spAutoFit/>
          </a:bodyPr>
          <a:lstStyle/>
          <a:p>
            <a:r>
              <a:rPr lang="en-US" sz="1100" dirty="0"/>
              <a:t>Davis Harper Photo / PG&amp;E site</a:t>
            </a:r>
          </a:p>
        </p:txBody>
      </p:sp>
      <p:pic>
        <p:nvPicPr>
          <p:cNvPr id="11" name="Content Placeholder 4" descr="A picture containing outdoor, sky, road, truck&#10;&#10;Description automatically generated">
            <a:extLst>
              <a:ext uri="{FF2B5EF4-FFF2-40B4-BE49-F238E27FC236}">
                <a16:creationId xmlns:a16="http://schemas.microsoft.com/office/drawing/2014/main" id="{744FF16E-3721-4757-B56F-3B037D3ECD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1856" y="3792130"/>
            <a:ext cx="3242072" cy="2161381"/>
          </a:xfrm>
          <a:prstGeom prst="rect">
            <a:avLst/>
          </a:prstGeom>
        </p:spPr>
      </p:pic>
    </p:spTree>
    <p:extLst>
      <p:ext uri="{BB962C8B-B14F-4D97-AF65-F5344CB8AC3E}">
        <p14:creationId xmlns:p14="http://schemas.microsoft.com/office/powerpoint/2010/main" val="3532099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D6B4-0AB8-4A70-8F1E-2BA3D006F901}"/>
              </a:ext>
            </a:extLst>
          </p:cNvPr>
          <p:cNvSpPr>
            <a:spLocks noGrp="1"/>
          </p:cNvSpPr>
          <p:nvPr>
            <p:ph type="title"/>
          </p:nvPr>
        </p:nvSpPr>
        <p:spPr/>
        <p:txBody>
          <a:bodyPr>
            <a:normAutofit fontScale="90000"/>
          </a:bodyPr>
          <a:lstStyle/>
          <a:p>
            <a:r>
              <a:rPr lang="en-US" sz="4000" dirty="0"/>
              <a:t>Forest Concepts Roundwood Bunks</a:t>
            </a:r>
            <a:br>
              <a:rPr lang="en-US" dirty="0"/>
            </a:br>
            <a:r>
              <a:rPr lang="en-US" sz="2400" dirty="0"/>
              <a:t>Winner of 2004 AE50 Award for Innovation</a:t>
            </a:r>
            <a:endParaRPr lang="en-US" dirty="0"/>
          </a:p>
        </p:txBody>
      </p:sp>
      <p:pic>
        <p:nvPicPr>
          <p:cNvPr id="5" name="Content Placeholder 4" descr="A picture containing truck, building, outdoor, transport&#10;&#10;Description automatically generated">
            <a:extLst>
              <a:ext uri="{FF2B5EF4-FFF2-40B4-BE49-F238E27FC236}">
                <a16:creationId xmlns:a16="http://schemas.microsoft.com/office/drawing/2014/main" id="{D1135BDC-A05A-43FD-90D4-919DD4A0B07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12842" y="1523481"/>
            <a:ext cx="2722963" cy="2042222"/>
          </a:xfrm>
        </p:spPr>
      </p:pic>
      <p:pic>
        <p:nvPicPr>
          <p:cNvPr id="8" name="Picture 7" descr="A green chair&#10;&#10;Description automatically generated">
            <a:extLst>
              <a:ext uri="{FF2B5EF4-FFF2-40B4-BE49-F238E27FC236}">
                <a16:creationId xmlns:a16="http://schemas.microsoft.com/office/drawing/2014/main" id="{4D88D5F5-1FC9-4E54-A25B-FAFD7CD8A5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3332742"/>
            <a:ext cx="2220022" cy="3115431"/>
          </a:xfrm>
          <a:prstGeom prst="rect">
            <a:avLst/>
          </a:prstGeom>
        </p:spPr>
      </p:pic>
      <p:pic>
        <p:nvPicPr>
          <p:cNvPr id="11" name="Picture 6" descr="C:\Images\Smallwood Collection\cascade wood collection 3.JPG">
            <a:extLst>
              <a:ext uri="{FF2B5EF4-FFF2-40B4-BE49-F238E27FC236}">
                <a16:creationId xmlns:a16="http://schemas.microsoft.com/office/drawing/2014/main" id="{64F72F9D-BD6D-4297-BF0F-4D29EE2BDD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178" y="1566736"/>
            <a:ext cx="2902105" cy="204222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1" descr="A picture containing sky, outdoor, tree, transport&#10;&#10;Description automatically generated">
            <a:extLst>
              <a:ext uri="{FF2B5EF4-FFF2-40B4-BE49-F238E27FC236}">
                <a16:creationId xmlns:a16="http://schemas.microsoft.com/office/drawing/2014/main" id="{8A7584CA-AC82-44F1-A573-849C6A00747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865" t="2027" r="13514" b="10811"/>
          <a:stretch/>
        </p:blipFill>
        <p:spPr>
          <a:xfrm>
            <a:off x="3425748" y="3798712"/>
            <a:ext cx="3037778" cy="2464612"/>
          </a:xfrm>
          <a:prstGeom prst="rect">
            <a:avLst/>
          </a:prstGeom>
        </p:spPr>
      </p:pic>
      <p:graphicFrame>
        <p:nvGraphicFramePr>
          <p:cNvPr id="13" name="Content Placeholder 3">
            <a:extLst>
              <a:ext uri="{FF2B5EF4-FFF2-40B4-BE49-F238E27FC236}">
                <a16:creationId xmlns:a16="http://schemas.microsoft.com/office/drawing/2014/main" id="{CF11CF49-6D2C-4354-BCF1-032C9B9AF71F}"/>
              </a:ext>
            </a:extLst>
          </p:cNvPr>
          <p:cNvGraphicFramePr>
            <a:graphicFrameLocks noChangeAspect="1"/>
          </p:cNvGraphicFramePr>
          <p:nvPr>
            <p:extLst>
              <p:ext uri="{D42A27DB-BD31-4B8C-83A1-F6EECF244321}">
                <p14:modId xmlns:p14="http://schemas.microsoft.com/office/powerpoint/2010/main" val="3367315383"/>
              </p:ext>
            </p:extLst>
          </p:nvPr>
        </p:nvGraphicFramePr>
        <p:xfrm>
          <a:off x="66211" y="3798712"/>
          <a:ext cx="3252582" cy="2649461"/>
        </p:xfrm>
        <a:graphic>
          <a:graphicData uri="http://schemas.openxmlformats.org/presentationml/2006/ole">
            <mc:AlternateContent xmlns:mc="http://schemas.openxmlformats.org/markup-compatibility/2006">
              <mc:Choice xmlns:v="urn:schemas-microsoft-com:vml" Requires="v">
                <p:oleObj spid="_x0000_s2055" name="Acrobat Document" r:id="rId7" imgW="3733751" imgH="3041305" progId="AcroExch.Document.DC">
                  <p:embed/>
                </p:oleObj>
              </mc:Choice>
              <mc:Fallback>
                <p:oleObj name="Acrobat Document" r:id="rId7" imgW="3733751" imgH="3041305" progId="AcroExch.Document.DC">
                  <p:embed/>
                  <p:pic>
                    <p:nvPicPr>
                      <p:cNvPr id="4" name="Content Placeholder 3">
                        <a:extLst>
                          <a:ext uri="{FF2B5EF4-FFF2-40B4-BE49-F238E27FC236}">
                            <a16:creationId xmlns:a16="http://schemas.microsoft.com/office/drawing/2014/main" id="{5F6661AE-4326-406A-9443-596C4B030FE4}"/>
                          </a:ext>
                        </a:extLst>
                      </p:cNvPr>
                      <p:cNvPicPr/>
                      <p:nvPr/>
                    </p:nvPicPr>
                    <p:blipFill>
                      <a:blip r:embed="rId8"/>
                      <a:stretch>
                        <a:fillRect/>
                      </a:stretch>
                    </p:blipFill>
                    <p:spPr>
                      <a:xfrm>
                        <a:off x="66211" y="3798712"/>
                        <a:ext cx="3252582" cy="2649461"/>
                      </a:xfrm>
                      <a:prstGeom prst="rect">
                        <a:avLst/>
                      </a:prstGeom>
                    </p:spPr>
                  </p:pic>
                </p:oleObj>
              </mc:Fallback>
            </mc:AlternateContent>
          </a:graphicData>
        </a:graphic>
      </p:graphicFrame>
      <p:pic>
        <p:nvPicPr>
          <p:cNvPr id="14" name="Picture 13">
            <a:extLst>
              <a:ext uri="{FF2B5EF4-FFF2-40B4-BE49-F238E27FC236}">
                <a16:creationId xmlns:a16="http://schemas.microsoft.com/office/drawing/2014/main" id="{7673053C-0121-450B-BAD7-72BB83C369A6}"/>
              </a:ext>
            </a:extLst>
          </p:cNvPr>
          <p:cNvPicPr>
            <a:picLocks noChangeAspect="1"/>
          </p:cNvPicPr>
          <p:nvPr/>
        </p:nvPicPr>
        <p:blipFill rotWithShape="1">
          <a:blip r:embed="rId9"/>
          <a:srcRect t="6267" r="8028" b="22128"/>
          <a:stretch/>
        </p:blipFill>
        <p:spPr>
          <a:xfrm>
            <a:off x="6178448" y="1566736"/>
            <a:ext cx="2890593" cy="1687861"/>
          </a:xfrm>
          <a:prstGeom prst="rect">
            <a:avLst/>
          </a:prstGeom>
        </p:spPr>
      </p:pic>
    </p:spTree>
    <p:extLst>
      <p:ext uri="{BB962C8B-B14F-4D97-AF65-F5344CB8AC3E}">
        <p14:creationId xmlns:p14="http://schemas.microsoft.com/office/powerpoint/2010/main" val="3384711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B537-F2FD-45BC-9AAC-135CDDBCB8C5}"/>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6AD54DDA-46CE-4CCF-BBA8-98F74C948FEA}"/>
              </a:ext>
            </a:extLst>
          </p:cNvPr>
          <p:cNvSpPr>
            <a:spLocks noGrp="1"/>
          </p:cNvSpPr>
          <p:nvPr>
            <p:ph idx="1"/>
          </p:nvPr>
        </p:nvSpPr>
        <p:spPr/>
        <p:txBody>
          <a:bodyPr/>
          <a:lstStyle/>
          <a:p>
            <a:r>
              <a:rPr lang="en-US" dirty="0"/>
              <a:t>Contact us to discuss your projects and needs</a:t>
            </a:r>
          </a:p>
          <a:p>
            <a:r>
              <a:rPr lang="en-US" dirty="0"/>
              <a:t>Arrange a time for a personal webinar</a:t>
            </a:r>
          </a:p>
          <a:p>
            <a:pPr lvl="1"/>
            <a:r>
              <a:rPr lang="en-US" dirty="0"/>
              <a:t>More in-depth discussion in your context</a:t>
            </a:r>
          </a:p>
          <a:p>
            <a:pPr lvl="1"/>
            <a:r>
              <a:rPr lang="en-US" dirty="0"/>
              <a:t>Videos of field trials and baler use</a:t>
            </a:r>
          </a:p>
          <a:p>
            <a:r>
              <a:rPr lang="en-US" dirty="0"/>
              <a:t>Arrange for live demonstration or site visit</a:t>
            </a:r>
          </a:p>
          <a:p>
            <a:r>
              <a:rPr lang="en-US" dirty="0"/>
              <a:t>Develop detailed specifications for a baler system optimized for your operations</a:t>
            </a:r>
          </a:p>
          <a:p>
            <a:endParaRPr lang="en-US" dirty="0"/>
          </a:p>
        </p:txBody>
      </p:sp>
    </p:spTree>
    <p:extLst>
      <p:ext uri="{BB962C8B-B14F-4D97-AF65-F5344CB8AC3E}">
        <p14:creationId xmlns:p14="http://schemas.microsoft.com/office/powerpoint/2010/main" val="203985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2363437" y="1865396"/>
            <a:ext cx="4245325" cy="1102519"/>
          </a:xfrm>
        </p:spPr>
        <p:txBody>
          <a:bodyPr/>
          <a:lstStyle/>
          <a:p>
            <a:pPr>
              <a:defRPr/>
            </a:pPr>
            <a:r>
              <a:rPr lang="en-US" dirty="0">
                <a:solidFill>
                  <a:schemeClr val="tx2">
                    <a:satMod val="130000"/>
                  </a:schemeClr>
                </a:solidFill>
              </a:rPr>
              <a:t>Thank You</a:t>
            </a:r>
          </a:p>
        </p:txBody>
      </p:sp>
      <p:grpSp>
        <p:nvGrpSpPr>
          <p:cNvPr id="26627" name="Group 5"/>
          <p:cNvGrpSpPr>
            <a:grpSpLocks/>
          </p:cNvGrpSpPr>
          <p:nvPr/>
        </p:nvGrpSpPr>
        <p:grpSpPr bwMode="auto">
          <a:xfrm>
            <a:off x="2000250" y="2971800"/>
            <a:ext cx="5314950" cy="0"/>
            <a:chOff x="816" y="816"/>
            <a:chExt cx="4464" cy="0"/>
          </a:xfrm>
        </p:grpSpPr>
        <p:sp>
          <p:nvSpPr>
            <p:cNvPr id="26634" name="Line 6"/>
            <p:cNvSpPr>
              <a:spLocks noChangeShapeType="1"/>
            </p:cNvSpPr>
            <p:nvPr/>
          </p:nvSpPr>
          <p:spPr bwMode="auto">
            <a:xfrm>
              <a:off x="816" y="816"/>
              <a:ext cx="4080" cy="0"/>
            </a:xfrm>
            <a:prstGeom prst="line">
              <a:avLst/>
            </a:prstGeom>
            <a:noFill/>
            <a:ln w="28575">
              <a:solidFill>
                <a:srgbClr val="800B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6635" name="Line 7"/>
            <p:cNvSpPr>
              <a:spLocks noChangeShapeType="1"/>
            </p:cNvSpPr>
            <p:nvPr/>
          </p:nvSpPr>
          <p:spPr bwMode="auto">
            <a:xfrm>
              <a:off x="4176" y="816"/>
              <a:ext cx="1104" cy="0"/>
            </a:xfrm>
            <a:prstGeom prst="line">
              <a:avLst/>
            </a:prstGeom>
            <a:noFill/>
            <a:ln w="158750">
              <a:solidFill>
                <a:srgbClr val="800B00"/>
              </a:solidFill>
              <a:round/>
              <a:headEnd/>
              <a:tailEnd/>
            </a:ln>
            <a:extLst>
              <a:ext uri="{909E8E84-426E-40DD-AFC4-6F175D3DCCD1}">
                <a14:hiddenFill xmlns:a14="http://schemas.microsoft.com/office/drawing/2010/main">
                  <a:noFill/>
                </a14:hiddenFill>
              </a:ext>
            </a:extLst>
          </p:spPr>
          <p:txBody>
            <a:bodyPr/>
            <a:lstStyle/>
            <a:p>
              <a:endParaRPr lang="en-US" sz="1350"/>
            </a:p>
          </p:txBody>
        </p:sp>
      </p:grpSp>
      <p:sp>
        <p:nvSpPr>
          <p:cNvPr id="26628" name="Text Box 8"/>
          <p:cNvSpPr txBox="1">
            <a:spLocks noChangeArrowheads="1"/>
          </p:cNvSpPr>
          <p:nvPr/>
        </p:nvSpPr>
        <p:spPr bwMode="auto">
          <a:xfrm>
            <a:off x="4629150" y="4478700"/>
            <a:ext cx="2990850"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n-US" sz="1350" b="1" u="sng" dirty="0">
                <a:latin typeface="Lucida Sans" pitchFamily="34" charset="0"/>
              </a:rPr>
              <a:t>Contact:</a:t>
            </a:r>
          </a:p>
          <a:p>
            <a:pPr eaLnBrk="1" hangingPunct="1">
              <a:spcBef>
                <a:spcPct val="0"/>
              </a:spcBef>
              <a:buClrTx/>
              <a:buSzTx/>
              <a:buFontTx/>
              <a:buNone/>
            </a:pPr>
            <a:r>
              <a:rPr lang="en-US" sz="1200" b="1" dirty="0">
                <a:latin typeface="Lucida Sans" pitchFamily="34" charset="0"/>
              </a:rPr>
              <a:t>Forest Concepts, LLC</a:t>
            </a:r>
          </a:p>
          <a:p>
            <a:pPr eaLnBrk="1" hangingPunct="1">
              <a:spcBef>
                <a:spcPct val="0"/>
              </a:spcBef>
              <a:buClrTx/>
              <a:buSzTx/>
              <a:buFontTx/>
              <a:buNone/>
            </a:pPr>
            <a:r>
              <a:rPr lang="en-US" sz="1200" b="1" dirty="0">
                <a:latin typeface="Lucida Sans" pitchFamily="34" charset="0"/>
              </a:rPr>
              <a:t>3320 W. Valley Hwy. N., Ste. D110</a:t>
            </a:r>
          </a:p>
          <a:p>
            <a:pPr eaLnBrk="1" hangingPunct="1">
              <a:spcBef>
                <a:spcPct val="0"/>
              </a:spcBef>
              <a:buClrTx/>
              <a:buSzTx/>
              <a:buFontTx/>
              <a:buNone/>
            </a:pPr>
            <a:r>
              <a:rPr lang="en-US" sz="1200" b="1" dirty="0">
                <a:latin typeface="Lucida Sans" pitchFamily="34" charset="0"/>
              </a:rPr>
              <a:t>Auburn, WA 98001</a:t>
            </a:r>
          </a:p>
          <a:p>
            <a:pPr eaLnBrk="1" hangingPunct="1">
              <a:spcBef>
                <a:spcPct val="0"/>
              </a:spcBef>
              <a:buClrTx/>
              <a:buSzTx/>
              <a:buFontTx/>
              <a:buNone/>
            </a:pPr>
            <a:r>
              <a:rPr lang="en-US" sz="1200" b="1" dirty="0" err="1">
                <a:latin typeface="Lucida Sans" pitchFamily="34" charset="0"/>
              </a:rPr>
              <a:t>Ph</a:t>
            </a:r>
            <a:r>
              <a:rPr lang="en-US" sz="1200" b="1" dirty="0">
                <a:latin typeface="Lucida Sans" pitchFamily="34" charset="0"/>
              </a:rPr>
              <a:t>: 253.333.9663</a:t>
            </a:r>
          </a:p>
        </p:txBody>
      </p:sp>
      <p:sp>
        <p:nvSpPr>
          <p:cNvPr id="26629" name="Text Box 9"/>
          <p:cNvSpPr txBox="1">
            <a:spLocks noChangeArrowheads="1"/>
          </p:cNvSpPr>
          <p:nvPr/>
        </p:nvSpPr>
        <p:spPr bwMode="auto">
          <a:xfrm>
            <a:off x="2422742" y="2975686"/>
            <a:ext cx="401276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en-US" sz="2700" dirty="0">
                <a:latin typeface="Lucida Sans" pitchFamily="34" charset="0"/>
              </a:rPr>
              <a:t>www.forestconcepts.com</a:t>
            </a:r>
          </a:p>
        </p:txBody>
      </p:sp>
      <p:sp>
        <p:nvSpPr>
          <p:cNvPr id="26630" name="Text Box 11"/>
          <p:cNvSpPr txBox="1">
            <a:spLocks noChangeArrowheads="1"/>
          </p:cNvSpPr>
          <p:nvPr/>
        </p:nvSpPr>
        <p:spPr bwMode="auto">
          <a:xfrm>
            <a:off x="191940" y="4074318"/>
            <a:ext cx="3252091" cy="2308324"/>
          </a:xfrm>
          <a:prstGeom prst="rect">
            <a:avLst/>
          </a:prstGeom>
          <a:solidFill>
            <a:schemeClr val="bg2"/>
          </a:solidFill>
          <a:ln>
            <a:noFill/>
          </a:ln>
          <a:extLst/>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n-US" sz="900" b="1" dirty="0"/>
              <a:t>Baler development was supported in-part by the NIFA Small Business Innovation Research program of the U.S. Department of Agriculture, grants 2005-33610-15483 and 2006-33610-17595.  </a:t>
            </a:r>
          </a:p>
          <a:p>
            <a:pPr eaLnBrk="1" hangingPunct="1">
              <a:spcBef>
                <a:spcPct val="0"/>
              </a:spcBef>
              <a:buClrTx/>
              <a:buSzTx/>
              <a:buFontTx/>
              <a:buNone/>
            </a:pPr>
            <a:endParaRPr lang="en-US" sz="900" b="1" dirty="0"/>
          </a:p>
          <a:p>
            <a:pPr eaLnBrk="1" hangingPunct="1">
              <a:spcBef>
                <a:spcPct val="0"/>
              </a:spcBef>
              <a:buClrTx/>
              <a:buSzTx/>
              <a:buFontTx/>
              <a:buNone/>
            </a:pPr>
            <a:r>
              <a:rPr lang="en-US" sz="900" b="1" dirty="0"/>
              <a:t>Testing and improvement project was supported by interagency Biomass Research and Development Initiative contract DE-EE0006297 managed by U.S. Department of Energy.</a:t>
            </a:r>
          </a:p>
          <a:p>
            <a:pPr eaLnBrk="1" hangingPunct="1">
              <a:spcBef>
                <a:spcPct val="0"/>
              </a:spcBef>
              <a:buClrTx/>
              <a:buSzTx/>
              <a:buFontTx/>
              <a:buNone/>
            </a:pPr>
            <a:endParaRPr lang="en-US" sz="900" b="1" dirty="0"/>
          </a:p>
          <a:p>
            <a:pPr eaLnBrk="1" hangingPunct="1">
              <a:spcBef>
                <a:spcPct val="0"/>
              </a:spcBef>
              <a:buClrTx/>
              <a:buSzTx/>
              <a:buFontTx/>
              <a:buNone/>
            </a:pPr>
            <a:r>
              <a:rPr lang="en-US" sz="900" b="1" dirty="0"/>
              <a:t>Roundwood handling development supported by the USDA Forest Service, National Fire Plan, and Mason Conservation District.</a:t>
            </a:r>
          </a:p>
          <a:p>
            <a:pPr eaLnBrk="1" hangingPunct="1">
              <a:spcBef>
                <a:spcPct val="0"/>
              </a:spcBef>
              <a:buClrTx/>
              <a:buSzTx/>
              <a:buFontTx/>
              <a:buNone/>
            </a:pPr>
            <a:endParaRPr lang="en-US" sz="900" b="1" dirty="0"/>
          </a:p>
          <a:p>
            <a:pPr eaLnBrk="1" hangingPunct="1">
              <a:spcBef>
                <a:spcPct val="0"/>
              </a:spcBef>
              <a:buClrTx/>
              <a:buSzTx/>
              <a:buFontTx/>
              <a:buNone/>
            </a:pPr>
            <a:r>
              <a:rPr lang="en-US" sz="900" b="1" dirty="0"/>
              <a:t>Field trials and demos were supported by USDA Forest Service and other cooperators/sponsors.</a:t>
            </a:r>
          </a:p>
        </p:txBody>
      </p:sp>
      <p:sp>
        <p:nvSpPr>
          <p:cNvPr id="26631" name="TextBox 9"/>
          <p:cNvSpPr txBox="1">
            <a:spLocks noChangeArrowheads="1"/>
          </p:cNvSpPr>
          <p:nvPr/>
        </p:nvSpPr>
        <p:spPr bwMode="auto">
          <a:xfrm>
            <a:off x="2454558" y="123541"/>
            <a:ext cx="405765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en-US" sz="2100" dirty="0"/>
              <a:t>Mike Perry</a:t>
            </a:r>
          </a:p>
          <a:p>
            <a:pPr algn="ctr" eaLnBrk="1" hangingPunct="1">
              <a:spcBef>
                <a:spcPct val="0"/>
              </a:spcBef>
              <a:buClrTx/>
              <a:buSzTx/>
              <a:buFontTx/>
              <a:buNone/>
            </a:pPr>
            <a:r>
              <a:rPr lang="en-US" sz="2100" dirty="0">
                <a:hlinkClick r:id="rId3"/>
              </a:rPr>
              <a:t>mperry@forestconcepts.com</a:t>
            </a:r>
            <a:endParaRPr lang="en-US" sz="2100" dirty="0"/>
          </a:p>
          <a:p>
            <a:pPr algn="ctr">
              <a:spcBef>
                <a:spcPct val="0"/>
              </a:spcBef>
              <a:buClrTx/>
              <a:buSzTx/>
              <a:buNone/>
            </a:pPr>
            <a:endParaRPr lang="en-US" sz="2100" dirty="0"/>
          </a:p>
          <a:p>
            <a:pPr algn="ctr">
              <a:spcBef>
                <a:spcPct val="0"/>
              </a:spcBef>
              <a:buClrTx/>
              <a:buSzTx/>
              <a:buNone/>
            </a:pPr>
            <a:r>
              <a:rPr lang="en-US" sz="2100" dirty="0"/>
              <a:t>Jim Dooley </a:t>
            </a:r>
          </a:p>
          <a:p>
            <a:pPr algn="ctr">
              <a:spcBef>
                <a:spcPct val="0"/>
              </a:spcBef>
              <a:buClrTx/>
              <a:buSzTx/>
              <a:buNone/>
            </a:pPr>
            <a:endParaRPr lang="en-US" sz="900" dirty="0"/>
          </a:p>
          <a:p>
            <a:pPr algn="ctr">
              <a:spcBef>
                <a:spcPct val="0"/>
              </a:spcBef>
              <a:buClrTx/>
              <a:buSzTx/>
              <a:buNone/>
            </a:pPr>
            <a:r>
              <a:rPr lang="en-US" sz="2100" dirty="0">
                <a:hlinkClick r:id="rId4"/>
              </a:rPr>
              <a:t>jdooley@forestconcepts.com</a:t>
            </a:r>
            <a:endParaRPr lang="en-US" sz="2100" dirty="0"/>
          </a:p>
          <a:p>
            <a:pPr algn="ctr" eaLnBrk="1" hangingPunct="1">
              <a:spcBef>
                <a:spcPct val="0"/>
              </a:spcBef>
              <a:buClrTx/>
              <a:buSzTx/>
              <a:buFontTx/>
              <a:buNone/>
            </a:pPr>
            <a:endParaRPr lang="en-US" sz="2100" dirty="0"/>
          </a:p>
        </p:txBody>
      </p:sp>
      <p:pic>
        <p:nvPicPr>
          <p:cNvPr id="11" name="Picture 9" descr="DSC02668.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191940" y="86873"/>
            <a:ext cx="2074943" cy="177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DSC0259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84104" y="136013"/>
            <a:ext cx="2774498" cy="207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C:\Images\Smallwood Collection\cascade wood collection 3.JPG">
            <a:extLst>
              <a:ext uri="{FF2B5EF4-FFF2-40B4-BE49-F238E27FC236}">
                <a16:creationId xmlns:a16="http://schemas.microsoft.com/office/drawing/2014/main" id="{BF92FBE4-FA11-433D-BC47-6076EFA57F5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1940" y="2006310"/>
            <a:ext cx="1808310" cy="12725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115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NW Stakeholder Update 2013-06-03" id="{574E6351-D95A-4E66-9686-FDFC1F443ED3}" vid="{EF95F91D-A4FD-4616-B349-324286D40F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2645</TotalTime>
  <Words>1281</Words>
  <Application>Microsoft Office PowerPoint</Application>
  <PresentationFormat>On-screen Show (4:3)</PresentationFormat>
  <Paragraphs>160</Paragraphs>
  <Slides>17</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Arial</vt:lpstr>
      <vt:lpstr>Arial Black</vt:lpstr>
      <vt:lpstr>Calibri</vt:lpstr>
      <vt:lpstr>Gill Sans MT</vt:lpstr>
      <vt:lpstr>Lucida Sans</vt:lpstr>
      <vt:lpstr>Wingdings 2</vt:lpstr>
      <vt:lpstr>Office Theme</vt:lpstr>
      <vt:lpstr>Acrobat Document</vt:lpstr>
      <vt:lpstr>Baling &amp; Roundwood Hauling for Fireline and WUI Fuels Reduction Woody Biomass: Alternative to on-site Chipping</vt:lpstr>
      <vt:lpstr>Why Add Balers to Your Chipper Fleet?</vt:lpstr>
      <vt:lpstr>Problems with on-site chipping of fireline debris</vt:lpstr>
      <vt:lpstr>Problems with on-site chipping of wildfire protection and fuels reduction materials</vt:lpstr>
      <vt:lpstr>Alternatives to chipping</vt:lpstr>
      <vt:lpstr>Woody biomass baler is a modular system</vt:lpstr>
      <vt:lpstr>Why Bale? Minimize size reduction at the source (roadside, landing, or forest)</vt:lpstr>
      <vt:lpstr>Why Bale? Enable cost-effective transportation, storage, and processing</vt:lpstr>
      <vt:lpstr>Ten years in development</vt:lpstr>
      <vt:lpstr>Woody Biomass Baler Test Wildland Urban Interface – Deschutes County, OR</vt:lpstr>
      <vt:lpstr>Yakama Forestry burn piles</vt:lpstr>
      <vt:lpstr>City of Auburn Parks and Roads</vt:lpstr>
      <vt:lpstr>Forest biomass utility baler</vt:lpstr>
      <vt:lpstr>What about the roundwood?</vt:lpstr>
      <vt:lpstr>Forest Concepts Roundwood Bunks Winner of 2004 AE50 Award for Innovation</vt:lpstr>
      <vt:lpstr>Next Steps</vt:lpstr>
      <vt:lpstr>Thank You</vt:lpstr>
    </vt:vector>
  </TitlesOfParts>
  <Company>Forest Concepts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Bioenergy Feedstock Technologies</dc:title>
  <dc:creator>Jim Dooley</dc:creator>
  <cp:lastModifiedBy>Jim Dooley</cp:lastModifiedBy>
  <cp:revision>168</cp:revision>
  <cp:lastPrinted>2015-10-07T17:47:56Z</cp:lastPrinted>
  <dcterms:created xsi:type="dcterms:W3CDTF">2013-06-03T18:47:23Z</dcterms:created>
  <dcterms:modified xsi:type="dcterms:W3CDTF">2019-01-23T18:19:41Z</dcterms:modified>
</cp:coreProperties>
</file>