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312" r:id="rId5"/>
    <p:sldId id="313" r:id="rId6"/>
    <p:sldId id="314" r:id="rId7"/>
    <p:sldId id="315" r:id="rId8"/>
    <p:sldId id="316" r:id="rId9"/>
    <p:sldId id="317" r:id="rId10"/>
    <p:sldId id="319" r:id="rId11"/>
    <p:sldId id="318" r:id="rId12"/>
    <p:sldId id="264" r:id="rId13"/>
    <p:sldId id="309" r:id="rId14"/>
    <p:sldId id="261" r:id="rId15"/>
    <p:sldId id="259" r:id="rId16"/>
    <p:sldId id="285" r:id="rId17"/>
    <p:sldId id="263" r:id="rId18"/>
    <p:sldId id="273" r:id="rId19"/>
    <p:sldId id="275" r:id="rId20"/>
    <p:sldId id="295" r:id="rId21"/>
    <p:sldId id="272" r:id="rId22"/>
  </p:sldIdLst>
  <p:sldSz cx="9144000" cy="6858000" type="screen4x3"/>
  <p:notesSz cx="7077075" cy="9051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150080"/>
    <a:srgbClr val="800B00"/>
    <a:srgbClr val="7F7F7F"/>
    <a:srgbClr val="F0E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1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0.2\2%20Professional%20Services\16%20-%20DOE%20Phase%20I%20Sub-Millimeter%20Particles\Lab%20Experiments\WSU%20Hammermill%20vs%20Crumbles%202013.10\Characterization\Combined%20Graphs%20-%20Poplar%20Chips%20Sub%20MM%20Studie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0.2\2%20Professional%20Services\16%20-%20DOE%20Phase%20I%20Sub-Millimeter%20Particles\Lab%20Experiments\Submm%20Comminution%20Energy%20Summary.xlsm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3"/>
          <c:order val="0"/>
          <c:tx>
            <c:strRef>
              <c:f>'[Chart in Microsoft PowerPoint]Combined Poplar Chips'!$A$6</c:f>
              <c:strCache>
                <c:ptCount val="1"/>
                <c:pt idx="0">
                  <c:v>2013.10.10.001.01</c:v>
                </c:pt>
              </c:strCache>
            </c:strRef>
          </c:tx>
          <c:xVal>
            <c:numRef>
              <c:f>'[Chart in Microsoft PowerPoint]Combined Poplar Chips'!$B$8:$B$16</c:f>
              <c:numCache>
                <c:formatCode>General</c:formatCode>
                <c:ptCount val="9"/>
                <c:pt idx="0">
                  <c:v>25</c:v>
                </c:pt>
                <c:pt idx="1">
                  <c:v>12.5</c:v>
                </c:pt>
                <c:pt idx="2">
                  <c:v>9.5299999999999994</c:v>
                </c:pt>
                <c:pt idx="3">
                  <c:v>6.3</c:v>
                </c:pt>
                <c:pt idx="4">
                  <c:v>4.75</c:v>
                </c:pt>
                <c:pt idx="5">
                  <c:v>2.38</c:v>
                </c:pt>
                <c:pt idx="6">
                  <c:v>1.19</c:v>
                </c:pt>
                <c:pt idx="7">
                  <c:v>0.84</c:v>
                </c:pt>
                <c:pt idx="8">
                  <c:v>0.1</c:v>
                </c:pt>
              </c:numCache>
            </c:numRef>
          </c:xVal>
          <c:yVal>
            <c:numRef>
              <c:f>'[Chart in Microsoft PowerPoint]Combined Poplar Chips'!$D$8:$D$16</c:f>
              <c:numCache>
                <c:formatCode>0.0</c:formatCode>
                <c:ptCount val="9"/>
                <c:pt idx="0">
                  <c:v>4.2926114382049825</c:v>
                </c:pt>
                <c:pt idx="1">
                  <c:v>16.219532063548776</c:v>
                </c:pt>
                <c:pt idx="2">
                  <c:v>23.23439815270488</c:v>
                </c:pt>
                <c:pt idx="3">
                  <c:v>26.097376144660839</c:v>
                </c:pt>
                <c:pt idx="4">
                  <c:v>11.943420096011721</c:v>
                </c:pt>
                <c:pt idx="5">
                  <c:v>13.365980192200979</c:v>
                </c:pt>
                <c:pt idx="6">
                  <c:v>3.4595459669231095</c:v>
                </c:pt>
                <c:pt idx="7">
                  <c:v>0.88190240485366156</c:v>
                </c:pt>
                <c:pt idx="8">
                  <c:v>0.5052335408910601</c:v>
                </c:pt>
              </c:numCache>
            </c:numRef>
          </c:yVal>
          <c:smooth val="1"/>
        </c:ser>
        <c:ser>
          <c:idx val="0"/>
          <c:order val="1"/>
          <c:tx>
            <c:strRef>
              <c:f>'[Chart in Microsoft PowerPoint]Combined Poplar Chips'!$A$23</c:f>
              <c:strCache>
                <c:ptCount val="1"/>
                <c:pt idx="0">
                  <c:v>2013.10.10.001.01.A</c:v>
                </c:pt>
              </c:strCache>
            </c:strRef>
          </c:tx>
          <c:xVal>
            <c:numRef>
              <c:f>'[Chart in Microsoft PowerPoint]Combined Poplar Chips'!$B$25:$B$34</c:f>
              <c:numCache>
                <c:formatCode>General</c:formatCode>
                <c:ptCount val="10"/>
                <c:pt idx="0">
                  <c:v>9.5299999999999994</c:v>
                </c:pt>
                <c:pt idx="1">
                  <c:v>4.75</c:v>
                </c:pt>
                <c:pt idx="2">
                  <c:v>3.1749999999999998</c:v>
                </c:pt>
                <c:pt idx="3">
                  <c:v>2</c:v>
                </c:pt>
                <c:pt idx="4">
                  <c:v>1.18</c:v>
                </c:pt>
                <c:pt idx="5">
                  <c:v>0.85</c:v>
                </c:pt>
                <c:pt idx="6">
                  <c:v>0.5</c:v>
                </c:pt>
                <c:pt idx="7">
                  <c:v>0.3</c:v>
                </c:pt>
                <c:pt idx="8">
                  <c:v>0.15</c:v>
                </c:pt>
                <c:pt idx="9">
                  <c:v>0.1</c:v>
                </c:pt>
              </c:numCache>
            </c:numRef>
          </c:xVal>
          <c:yVal>
            <c:numRef>
              <c:f>'[Chart in Microsoft PowerPoint]Combined Poplar Chips'!$D$25:$D$34</c:f>
              <c:numCache>
                <c:formatCode>0.0</c:formatCode>
                <c:ptCount val="10"/>
                <c:pt idx="0">
                  <c:v>1.7498665592617657</c:v>
                </c:pt>
                <c:pt idx="1">
                  <c:v>42.61281780678739</c:v>
                </c:pt>
                <c:pt idx="2">
                  <c:v>28.202910794823801</c:v>
                </c:pt>
                <c:pt idx="3">
                  <c:v>16.289009307638697</c:v>
                </c:pt>
                <c:pt idx="4">
                  <c:v>6.811234206547427</c:v>
                </c:pt>
                <c:pt idx="5">
                  <c:v>2.6252412611918263</c:v>
                </c:pt>
                <c:pt idx="6">
                  <c:v>1.4552954892878442</c:v>
                </c:pt>
                <c:pt idx="7">
                  <c:v>0.24299067051381865</c:v>
                </c:pt>
                <c:pt idx="8">
                  <c:v>1.0633903947428663E-2</c:v>
                </c:pt>
                <c:pt idx="9">
                  <c:v>0</c:v>
                </c:pt>
              </c:numCache>
            </c:numRef>
          </c:yVal>
          <c:smooth val="1"/>
        </c:ser>
        <c:ser>
          <c:idx val="1"/>
          <c:order val="2"/>
          <c:tx>
            <c:strRef>
              <c:f>'[Chart in Microsoft PowerPoint]Combined Poplar Chips'!$A$41</c:f>
              <c:strCache>
                <c:ptCount val="1"/>
                <c:pt idx="0">
                  <c:v>2013.10.10.001.01.A.A</c:v>
                </c:pt>
              </c:strCache>
            </c:strRef>
          </c:tx>
          <c:xVal>
            <c:numRef>
              <c:f>'[Chart in Microsoft PowerPoint]Combined Poplar Chips'!$B$43:$B$52</c:f>
              <c:numCache>
                <c:formatCode>General</c:formatCode>
                <c:ptCount val="10"/>
                <c:pt idx="0">
                  <c:v>9.5299999999999994</c:v>
                </c:pt>
                <c:pt idx="1">
                  <c:v>4.75</c:v>
                </c:pt>
                <c:pt idx="2">
                  <c:v>3.1749999999999998</c:v>
                </c:pt>
                <c:pt idx="3">
                  <c:v>2</c:v>
                </c:pt>
                <c:pt idx="4">
                  <c:v>1.18</c:v>
                </c:pt>
                <c:pt idx="5">
                  <c:v>0.85</c:v>
                </c:pt>
                <c:pt idx="6">
                  <c:v>0.5</c:v>
                </c:pt>
                <c:pt idx="7">
                  <c:v>0.3</c:v>
                </c:pt>
                <c:pt idx="8">
                  <c:v>0.15</c:v>
                </c:pt>
                <c:pt idx="9">
                  <c:v>0.1</c:v>
                </c:pt>
              </c:numCache>
            </c:numRef>
          </c:xVal>
          <c:yVal>
            <c:numRef>
              <c:f>'[Chart in Microsoft PowerPoint]Combined Poplar Chips'!$D$43:$D$52</c:f>
              <c:numCache>
                <c:formatCode>0.0</c:formatCode>
                <c:ptCount val="10"/>
                <c:pt idx="0">
                  <c:v>0</c:v>
                </c:pt>
                <c:pt idx="1">
                  <c:v>1.0113596781047347</c:v>
                </c:pt>
                <c:pt idx="2">
                  <c:v>12.967280141080732</c:v>
                </c:pt>
                <c:pt idx="3">
                  <c:v>39.889959934830664</c:v>
                </c:pt>
                <c:pt idx="4">
                  <c:v>28.225998291809951</c:v>
                </c:pt>
                <c:pt idx="5">
                  <c:v>10.87936996039894</c:v>
                </c:pt>
                <c:pt idx="6">
                  <c:v>5.9303270142869016</c:v>
                </c:pt>
                <c:pt idx="7">
                  <c:v>1.0957049794880702</c:v>
                </c:pt>
                <c:pt idx="8">
                  <c:v>0</c:v>
                </c:pt>
                <c:pt idx="9">
                  <c:v>0</c:v>
                </c:pt>
              </c:numCache>
            </c:numRef>
          </c:yVal>
          <c:smooth val="1"/>
        </c:ser>
        <c:ser>
          <c:idx val="2"/>
          <c:order val="3"/>
          <c:tx>
            <c:strRef>
              <c:f>'[Chart in Microsoft PowerPoint]Combined Poplar Chips'!$A$58</c:f>
              <c:strCache>
                <c:ptCount val="1"/>
                <c:pt idx="0">
                  <c:v>2013.10.10.001.01.A.A.A</c:v>
                </c:pt>
              </c:strCache>
            </c:strRef>
          </c:tx>
          <c:xVal>
            <c:numRef>
              <c:f>'[Chart in Microsoft PowerPoint]Combined Poplar Chips'!$B$60:$B$69</c:f>
              <c:numCache>
                <c:formatCode>General</c:formatCode>
                <c:ptCount val="10"/>
                <c:pt idx="0">
                  <c:v>9.5299999999999994</c:v>
                </c:pt>
                <c:pt idx="1">
                  <c:v>4.75</c:v>
                </c:pt>
                <c:pt idx="2">
                  <c:v>3.1749999999999998</c:v>
                </c:pt>
                <c:pt idx="3">
                  <c:v>2</c:v>
                </c:pt>
                <c:pt idx="4">
                  <c:v>1.18</c:v>
                </c:pt>
                <c:pt idx="5">
                  <c:v>0.85</c:v>
                </c:pt>
                <c:pt idx="6">
                  <c:v>0.5</c:v>
                </c:pt>
                <c:pt idx="7">
                  <c:v>0.3</c:v>
                </c:pt>
                <c:pt idx="8">
                  <c:v>0.15</c:v>
                </c:pt>
                <c:pt idx="9">
                  <c:v>0.1</c:v>
                </c:pt>
              </c:numCache>
            </c:numRef>
          </c:xVal>
          <c:yVal>
            <c:numRef>
              <c:f>'[Chart in Microsoft PowerPoint]Combined Poplar Chips'!$D$60:$D$69</c:f>
              <c:numCache>
                <c:formatCode>0.0</c:formatCode>
                <c:ptCount val="10"/>
                <c:pt idx="0">
                  <c:v>0</c:v>
                </c:pt>
                <c:pt idx="1">
                  <c:v>1.2325993083868569E-2</c:v>
                </c:pt>
                <c:pt idx="2">
                  <c:v>1.4523121731347712</c:v>
                </c:pt>
                <c:pt idx="3">
                  <c:v>26.932320771207873</c:v>
                </c:pt>
                <c:pt idx="4">
                  <c:v>38.700409714033221</c:v>
                </c:pt>
                <c:pt idx="5">
                  <c:v>19.128796505860578</c:v>
                </c:pt>
                <c:pt idx="6">
                  <c:v>11.447391283301645</c:v>
                </c:pt>
                <c:pt idx="7">
                  <c:v>2.3018232645450358</c:v>
                </c:pt>
                <c:pt idx="8">
                  <c:v>2.462029483300596E-2</c:v>
                </c:pt>
                <c:pt idx="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9250512"/>
        <c:axId val="309250904"/>
      </c:scatterChart>
      <c:valAx>
        <c:axId val="309250512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u="none" strike="noStrike" baseline="0">
                    <a:effectLst/>
                  </a:rPr>
                  <a:t>Screen opening (mm)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09250904"/>
        <c:crosses val="autoZero"/>
        <c:crossBetween val="midCat"/>
      </c:valAx>
      <c:valAx>
        <c:axId val="309250904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mass retained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30925051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Crumbled</c:v>
          </c:tx>
          <c:xVal>
            <c:numRef>
              <c:f>'Combined Poplar Chips'!$B$94:$B$103</c:f>
              <c:numCache>
                <c:formatCode>General</c:formatCode>
                <c:ptCount val="10"/>
                <c:pt idx="0">
                  <c:v>9.5299999999999994</c:v>
                </c:pt>
                <c:pt idx="1">
                  <c:v>4.75</c:v>
                </c:pt>
                <c:pt idx="2">
                  <c:v>3.1749999999999998</c:v>
                </c:pt>
                <c:pt idx="3">
                  <c:v>2</c:v>
                </c:pt>
                <c:pt idx="4">
                  <c:v>1.18</c:v>
                </c:pt>
                <c:pt idx="5">
                  <c:v>0.85</c:v>
                </c:pt>
                <c:pt idx="6">
                  <c:v>0.5</c:v>
                </c:pt>
                <c:pt idx="7">
                  <c:v>0.3</c:v>
                </c:pt>
                <c:pt idx="8">
                  <c:v>0.15</c:v>
                </c:pt>
                <c:pt idx="9">
                  <c:v>0.1</c:v>
                </c:pt>
              </c:numCache>
            </c:numRef>
          </c:xVal>
          <c:yVal>
            <c:numRef>
              <c:f>'Combined Poplar Chips'!$D$60:$D$69</c:f>
              <c:numCache>
                <c:formatCode>0.0</c:formatCode>
                <c:ptCount val="10"/>
                <c:pt idx="0">
                  <c:v>0</c:v>
                </c:pt>
                <c:pt idx="1">
                  <c:v>1.2325993083868569E-2</c:v>
                </c:pt>
                <c:pt idx="2">
                  <c:v>1.4523121731347712</c:v>
                </c:pt>
                <c:pt idx="3">
                  <c:v>26.932320771207873</c:v>
                </c:pt>
                <c:pt idx="4">
                  <c:v>38.700409714033221</c:v>
                </c:pt>
                <c:pt idx="5">
                  <c:v>19.128796505860578</c:v>
                </c:pt>
                <c:pt idx="6">
                  <c:v>11.447391283301645</c:v>
                </c:pt>
                <c:pt idx="7">
                  <c:v>2.3018232645450358</c:v>
                </c:pt>
                <c:pt idx="8">
                  <c:v>2.462029483300596E-2</c:v>
                </c:pt>
                <c:pt idx="9">
                  <c:v>0</c:v>
                </c:pt>
              </c:numCache>
            </c:numRef>
          </c:yVal>
          <c:smooth val="1"/>
        </c:ser>
        <c:ser>
          <c:idx val="3"/>
          <c:order val="1"/>
          <c:tx>
            <c:v>Hammermilled</c:v>
          </c:tx>
          <c:spPr>
            <a:ln w="25400" cap="flat" cmpd="sng" algn="ctr">
              <a:solidFill>
                <a:srgbClr val="FF7825"/>
              </a:solidFill>
              <a:prstDash val="solid"/>
            </a:ln>
            <a:effectLst/>
          </c:spPr>
          <c:marker>
            <c:spPr>
              <a:solidFill>
                <a:sysClr val="window" lastClr="FFFFFF"/>
              </a:solidFill>
              <a:ln w="25400" cap="flat" cmpd="sng" algn="ctr">
                <a:solidFill>
                  <a:srgbClr val="FF7825"/>
                </a:solidFill>
                <a:prstDash val="solid"/>
              </a:ln>
              <a:effectLst/>
            </c:spPr>
          </c:marker>
          <c:xVal>
            <c:numRef>
              <c:f>'Combined Poplar Chips'!$Q$8:$Q$17</c:f>
              <c:numCache>
                <c:formatCode>General</c:formatCode>
                <c:ptCount val="10"/>
                <c:pt idx="0">
                  <c:v>9.5299999999999994</c:v>
                </c:pt>
                <c:pt idx="1">
                  <c:v>4.75</c:v>
                </c:pt>
                <c:pt idx="2">
                  <c:v>3.1749999999999998</c:v>
                </c:pt>
                <c:pt idx="3">
                  <c:v>2</c:v>
                </c:pt>
                <c:pt idx="4">
                  <c:v>1.18</c:v>
                </c:pt>
                <c:pt idx="5">
                  <c:v>0.85</c:v>
                </c:pt>
                <c:pt idx="6">
                  <c:v>0.5</c:v>
                </c:pt>
                <c:pt idx="7">
                  <c:v>0.3</c:v>
                </c:pt>
                <c:pt idx="8">
                  <c:v>0.15</c:v>
                </c:pt>
                <c:pt idx="9">
                  <c:v>0.1</c:v>
                </c:pt>
              </c:numCache>
            </c:numRef>
          </c:xVal>
          <c:yVal>
            <c:numRef>
              <c:f>'Combined Poplar Chips'!$S$8:$S$17</c:f>
              <c:numCache>
                <c:formatCode>0.0</c:formatCode>
                <c:ptCount val="10"/>
                <c:pt idx="0">
                  <c:v>6.0986716245529773E-2</c:v>
                </c:pt>
                <c:pt idx="1">
                  <c:v>7.6219261627828647E-2</c:v>
                </c:pt>
                <c:pt idx="2">
                  <c:v>0.64033225321989551</c:v>
                </c:pt>
                <c:pt idx="3">
                  <c:v>7.8093525541098625</c:v>
                </c:pt>
                <c:pt idx="4">
                  <c:v>39.104753146829133</c:v>
                </c:pt>
                <c:pt idx="5">
                  <c:v>34.540077656609554</c:v>
                </c:pt>
                <c:pt idx="6">
                  <c:v>16.011617172072736</c:v>
                </c:pt>
                <c:pt idx="7">
                  <c:v>1.6344616679290571</c:v>
                </c:pt>
                <c:pt idx="8">
                  <c:v>9.1677945875464698E-2</c:v>
                </c:pt>
                <c:pt idx="9">
                  <c:v>3.0521625480932037E-2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9243848"/>
        <c:axId val="223863680"/>
      </c:scatterChart>
      <c:valAx>
        <c:axId val="309243848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u="none" strike="noStrike" baseline="0">
                    <a:effectLst/>
                  </a:rPr>
                  <a:t>Screen opening (mm)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23863680"/>
        <c:crosses val="autoZero"/>
        <c:crossBetween val="midCat"/>
      </c:valAx>
      <c:valAx>
        <c:axId val="2238636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mass retained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30924384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Summary!$B$148</c:f>
              <c:strCache>
                <c:ptCount val="1"/>
                <c:pt idx="0">
                  <c:v>Specific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c:spPr>
          <c:invertIfNegative val="0"/>
          <c:cat>
            <c:multiLvlStrRef>
              <c:f>Summary!$B$121:$C$124</c:f>
              <c:multiLvlStrCache>
                <c:ptCount val="4"/>
                <c:lvl>
                  <c:pt idx="0">
                    <c:v>Crumbler</c:v>
                  </c:pt>
                  <c:pt idx="1">
                    <c:v>Crumbler</c:v>
                  </c:pt>
                  <c:pt idx="2">
                    <c:v>Hammermill </c:v>
                  </c:pt>
                  <c:pt idx="3">
                    <c:v>Hammermill</c:v>
                  </c:pt>
                </c:lvl>
                <c:lvl>
                  <c:pt idx="0">
                    <c:v>As recorded</c:v>
                  </c:pt>
                  <c:pt idx="1">
                    <c:v>Optimized </c:v>
                  </c:pt>
                  <c:pt idx="2">
                    <c:v> No Blower</c:v>
                  </c:pt>
                  <c:pt idx="3">
                    <c:v>With Blower</c:v>
                  </c:pt>
                </c:lvl>
              </c:multiLvlStrCache>
            </c:multiLvlStrRef>
          </c:cat>
          <c:val>
            <c:numRef>
              <c:f>Summary!$G$129:$G$132</c:f>
              <c:numCache>
                <c:formatCode>General</c:formatCode>
                <c:ptCount val="4"/>
                <c:pt idx="0">
                  <c:v>115</c:v>
                </c:pt>
                <c:pt idx="1">
                  <c:v>115</c:v>
                </c:pt>
                <c:pt idx="2">
                  <c:v>690</c:v>
                </c:pt>
                <c:pt idx="3">
                  <c:v>690</c:v>
                </c:pt>
              </c:numCache>
            </c:numRef>
          </c:val>
        </c:ser>
        <c:ser>
          <c:idx val="0"/>
          <c:order val="1"/>
          <c:tx>
            <c:strRef>
              <c:f>Summary!$C$148</c:f>
              <c:strCache>
                <c:ptCount val="1"/>
                <c:pt idx="0">
                  <c:v>Avg. Noload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c:spPr>
          <c:invertIfNegative val="0"/>
          <c:cat>
            <c:multiLvlStrRef>
              <c:f>Summary!$B$121:$C$124</c:f>
              <c:multiLvlStrCache>
                <c:ptCount val="4"/>
                <c:lvl>
                  <c:pt idx="0">
                    <c:v>Crumbler</c:v>
                  </c:pt>
                  <c:pt idx="1">
                    <c:v>Crumbler</c:v>
                  </c:pt>
                  <c:pt idx="2">
                    <c:v>Hammermill </c:v>
                  </c:pt>
                  <c:pt idx="3">
                    <c:v>Hammermill</c:v>
                  </c:pt>
                </c:lvl>
                <c:lvl>
                  <c:pt idx="0">
                    <c:v>As recorded</c:v>
                  </c:pt>
                  <c:pt idx="1">
                    <c:v>Optimized </c:v>
                  </c:pt>
                  <c:pt idx="2">
                    <c:v> No Blower</c:v>
                  </c:pt>
                  <c:pt idx="3">
                    <c:v>With Blower</c:v>
                  </c:pt>
                </c:lvl>
              </c:multiLvlStrCache>
            </c:multiLvlStrRef>
          </c:cat>
          <c:val>
            <c:numRef>
              <c:f>Summary!$H$129:$H$132</c:f>
              <c:numCache>
                <c:formatCode>General</c:formatCode>
                <c:ptCount val="4"/>
                <c:pt idx="0">
                  <c:v>81</c:v>
                </c:pt>
                <c:pt idx="1">
                  <c:v>39</c:v>
                </c:pt>
                <c:pt idx="2">
                  <c:v>760</c:v>
                </c:pt>
                <c:pt idx="3">
                  <c:v>1660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3864464"/>
        <c:axId val="223868776"/>
      </c:barChart>
      <c:catAx>
        <c:axId val="223864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3868776"/>
        <c:crosses val="autoZero"/>
        <c:auto val="1"/>
        <c:lblAlgn val="ctr"/>
        <c:lblOffset val="100"/>
        <c:noMultiLvlLbl val="0"/>
      </c:catAx>
      <c:valAx>
        <c:axId val="2238687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MJ/odMG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2386446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'[Comminution energy summary with GMD ratio FC and Literature - 2014-04-10 jhd.xlsx]Subset for graphs'!$AC$3</c:f>
              <c:strCache>
                <c:ptCount val="1"/>
                <c:pt idx="0">
                  <c:v>Total E</c:v>
                </c:pt>
              </c:strCache>
            </c:strRef>
          </c:tx>
          <c:spPr>
            <a:ln w="19050">
              <a:noFill/>
            </a:ln>
          </c:spPr>
          <c:trendline>
            <c:name>Total E</c:name>
            <c:spPr>
              <a:ln w="19050">
                <a:solidFill>
                  <a:schemeClr val="accent1"/>
                </a:solidFill>
              </a:ln>
            </c:spPr>
            <c:trendlineType val="exp"/>
            <c:dispRSqr val="0"/>
            <c:dispEq val="0"/>
          </c:trendline>
          <c:xVal>
            <c:numRef>
              <c:f>'[Comminution energy summary with GMD ratio FC and Literature - 2014-04-10 jhd.xlsx]Subset for graphs'!$Q$15:$Q$20</c:f>
              <c:numCache>
                <c:formatCode>General</c:formatCode>
                <c:ptCount val="6"/>
                <c:pt idx="0">
                  <c:v>12</c:v>
                </c:pt>
                <c:pt idx="1">
                  <c:v>5.39</c:v>
                </c:pt>
                <c:pt idx="2">
                  <c:v>2.63</c:v>
                </c:pt>
                <c:pt idx="3">
                  <c:v>1.97</c:v>
                </c:pt>
                <c:pt idx="4">
                  <c:v>1.23</c:v>
                </c:pt>
                <c:pt idx="5">
                  <c:v>0.98</c:v>
                </c:pt>
              </c:numCache>
            </c:numRef>
          </c:xVal>
          <c:yVal>
            <c:numRef>
              <c:f>'[Comminution energy summary with GMD ratio FC and Literature - 2014-04-10 jhd.xlsx]Subset for graphs'!$AC$15:$AC$20</c:f>
              <c:numCache>
                <c:formatCode>_("$"* #,##0.00_);_("$"* \(#,##0.00\);_("$"* "-"??_);_(@_)</c:formatCode>
                <c:ptCount val="6"/>
                <c:pt idx="0">
                  <c:v>1.8905021173623717E-2</c:v>
                </c:pt>
                <c:pt idx="1">
                  <c:v>0.3686479128856624</c:v>
                </c:pt>
                <c:pt idx="2">
                  <c:v>1.4745916515426496</c:v>
                </c:pt>
                <c:pt idx="3">
                  <c:v>2.1740774349667267</c:v>
                </c:pt>
                <c:pt idx="4">
                  <c:v>3.5503629764065341</c:v>
                </c:pt>
                <c:pt idx="5">
                  <c:v>4.5277525710828792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'[Comminution energy summary with GMD ratio FC and Literature - 2014-04-10 jhd.xlsx]Subset for graphs'!$AB$3</c:f>
              <c:strCache>
                <c:ptCount val="1"/>
                <c:pt idx="0">
                  <c:v>Specific E</c:v>
                </c:pt>
              </c:strCache>
            </c:strRef>
          </c:tx>
          <c:spPr>
            <a:ln w="19050">
              <a:noFill/>
            </a:ln>
          </c:spPr>
          <c:trendline>
            <c:name>Specific E</c:name>
            <c:spPr>
              <a:ln w="19050" cmpd="sng">
                <a:solidFill>
                  <a:schemeClr val="accent2"/>
                </a:solidFill>
              </a:ln>
            </c:spPr>
            <c:trendlineType val="exp"/>
            <c:dispRSqr val="0"/>
            <c:dispEq val="0"/>
          </c:trendline>
          <c:xVal>
            <c:numRef>
              <c:f>'[Comminution energy summary with GMD ratio FC and Literature - 2014-04-10 jhd.xlsx]Subset for graphs'!$Q$15:$Q$20</c:f>
              <c:numCache>
                <c:formatCode>General</c:formatCode>
                <c:ptCount val="6"/>
                <c:pt idx="0">
                  <c:v>12</c:v>
                </c:pt>
                <c:pt idx="1">
                  <c:v>5.39</c:v>
                </c:pt>
                <c:pt idx="2">
                  <c:v>2.63</c:v>
                </c:pt>
                <c:pt idx="3">
                  <c:v>1.97</c:v>
                </c:pt>
                <c:pt idx="4">
                  <c:v>1.23</c:v>
                </c:pt>
                <c:pt idx="5">
                  <c:v>0.98</c:v>
                </c:pt>
              </c:numCache>
            </c:numRef>
          </c:xVal>
          <c:yVal>
            <c:numRef>
              <c:f>'[Comminution energy summary with GMD ratio FC and Literature - 2014-04-10 jhd.xlsx]Subset for graphs'!$AB$15:$AB$20</c:f>
              <c:numCache>
                <c:formatCode>_("$"* #,##0.00_);_("$"* \(#,##0.00\);_("$"* "-"??_);_(@_)</c:formatCode>
                <c:ptCount val="6"/>
                <c:pt idx="0">
                  <c:v>1.4178765880217787E-2</c:v>
                </c:pt>
                <c:pt idx="1">
                  <c:v>0.27648593466424681</c:v>
                </c:pt>
                <c:pt idx="2">
                  <c:v>1.1059437386569873</c:v>
                </c:pt>
                <c:pt idx="3">
                  <c:v>1.6305580762250451</c:v>
                </c:pt>
                <c:pt idx="4">
                  <c:v>2.6627722323049006</c:v>
                </c:pt>
                <c:pt idx="5">
                  <c:v>3.3958144283121596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2235648"/>
        <c:axId val="312236040"/>
      </c:scatterChart>
      <c:valAx>
        <c:axId val="312235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Final Particle Size (Xgm,</a:t>
                </a:r>
                <a:r>
                  <a:rPr lang="en-US" baseline="0"/>
                  <a:t> mm)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36040"/>
        <c:crosses val="autoZero"/>
        <c:crossBetween val="midCat"/>
      </c:valAx>
      <c:valAx>
        <c:axId val="31223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Comminution Energy ($/U.S. Ton)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356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49417730550671"/>
          <c:y val="0.24073034348967251"/>
          <c:w val="0.16841467632079971"/>
          <c:h val="0.26029549375381783"/>
        </c:manualLayout>
      </c:layout>
      <c:overlay val="1"/>
      <c:spPr>
        <a:solidFill>
          <a:schemeClr val="bg1"/>
        </a:solidFill>
      </c:sp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25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525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72EF8-F146-474C-981C-E3814BFC900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97758"/>
            <a:ext cx="3066733" cy="4525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597758"/>
            <a:ext cx="3066733" cy="4525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CDC32-9E7A-4228-82D4-C2690799D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93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41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541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F9929-C5E7-46AC-93E0-8E56861348D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01775" y="1131888"/>
            <a:ext cx="4073525" cy="3054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356239"/>
            <a:ext cx="5661660" cy="356419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97758"/>
            <a:ext cx="3066733" cy="4541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597758"/>
            <a:ext cx="3066733" cy="4541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E19A7-1FB4-4330-A2D9-AD4514652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41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6C99F0-4B3E-47B8-81BE-FC5A434E31E8}" type="slidenum">
              <a:rPr lang="en-US" smtClean="0"/>
              <a:pPr>
                <a:spcBef>
                  <a:spcPct val="0"/>
                </a:spcBef>
              </a:pPr>
              <a:t>21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This project was supported in-part by the CSREES Small Business Innovation Research program of the U.S. Department of Agriculture, grant number # 2006-33610-17595. </a:t>
            </a:r>
          </a:p>
        </p:txBody>
      </p:sp>
    </p:spTree>
    <p:extLst>
      <p:ext uri="{BB962C8B-B14F-4D97-AF65-F5344CB8AC3E}">
        <p14:creationId xmlns:p14="http://schemas.microsoft.com/office/powerpoint/2010/main" val="1677342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3581400"/>
            <a:ext cx="9144000" cy="28956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3581400"/>
          </a:xfrm>
          <a:prstGeom prst="rect">
            <a:avLst/>
          </a:prstGeom>
          <a:solidFill>
            <a:srgbClr val="F0E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3581400"/>
            <a:ext cx="9144000" cy="152400"/>
          </a:xfrm>
          <a:prstGeom prst="rect">
            <a:avLst/>
          </a:prstGeom>
          <a:solidFill>
            <a:srgbClr val="800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41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F0E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295400"/>
            <a:ext cx="9144000" cy="1524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484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21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F0E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295400"/>
            <a:ext cx="9144000" cy="1524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63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F0E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1295400"/>
            <a:ext cx="9144000" cy="1524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76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F0E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1295400"/>
            <a:ext cx="9144000" cy="1524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4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36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3505200" cy="1371600"/>
          </a:xfrm>
          <a:prstGeom prst="rect">
            <a:avLst/>
          </a:prstGeom>
          <a:solidFill>
            <a:srgbClr val="F0E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295400"/>
            <a:ext cx="3505200" cy="1524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0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72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F0E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295400"/>
            <a:ext cx="9144000" cy="1524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31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705600" y="0"/>
            <a:ext cx="2438400" cy="6477000"/>
          </a:xfrm>
          <a:prstGeom prst="rect">
            <a:avLst/>
          </a:prstGeom>
          <a:solidFill>
            <a:srgbClr val="F0E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553200" y="0"/>
            <a:ext cx="152400" cy="6477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63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F0E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37325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D74A4-2999-426D-8E4D-465C83186C77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37325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76E51-038E-4E72-B62A-EF77E616E0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68121" y="6553200"/>
            <a:ext cx="14077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>
                <a:solidFill>
                  <a:srgbClr val="008000"/>
                </a:solidFill>
                <a:latin typeface="Lucida Sans" pitchFamily="34" charset="0"/>
                <a:cs typeface="Lucida Sans" pitchFamily="34" charset="0"/>
              </a:rPr>
              <a:t>forest</a:t>
            </a:r>
            <a:r>
              <a:rPr lang="en-US" sz="1200" dirty="0" smtClean="0">
                <a:solidFill>
                  <a:srgbClr val="150080"/>
                </a:solidFill>
                <a:latin typeface="Lucida Sans" pitchFamily="34" charset="0"/>
                <a:cs typeface="Lucida Sans" pitchFamily="34" charset="0"/>
              </a:rPr>
              <a:t>concepts™</a:t>
            </a:r>
            <a:endParaRPr lang="en-US" sz="1200" dirty="0">
              <a:latin typeface="Lucida Sans" pitchFamily="34" charset="0"/>
              <a:cs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32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Lucida Sans" pitchFamily="34" charset="0"/>
          <a:ea typeface="+mj-ea"/>
          <a:cs typeface="Lucida Sans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6779" y="5839857"/>
            <a:ext cx="2108484" cy="5053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54" y="2057400"/>
            <a:ext cx="9141246" cy="1038357"/>
          </a:xfrm>
        </p:spPr>
        <p:txBody>
          <a:bodyPr>
            <a:normAutofit/>
          </a:bodyPr>
          <a:lstStyle/>
          <a:p>
            <a:r>
              <a:rPr lang="en-US" sz="6000" dirty="0" smtClean="0"/>
              <a:t>Crumbles</a:t>
            </a:r>
            <a:r>
              <a:rPr lang="en-US" sz="6000" baseline="30000" dirty="0" smtClean="0"/>
              <a:t>®</a:t>
            </a:r>
            <a:r>
              <a:rPr lang="en-US" sz="6000" dirty="0" smtClean="0"/>
              <a:t> Technology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2966522"/>
            <a:ext cx="2971800" cy="57971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forest</a:t>
            </a:r>
            <a:r>
              <a:rPr lang="en-US" dirty="0" smtClean="0">
                <a:solidFill>
                  <a:srgbClr val="150080"/>
                </a:solidFill>
              </a:rPr>
              <a:t>concepts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404" y="88648"/>
            <a:ext cx="2641600" cy="198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r="14999" b="2222"/>
          <a:stretch/>
        </p:blipFill>
        <p:spPr>
          <a:xfrm>
            <a:off x="196779" y="88648"/>
            <a:ext cx="2819400" cy="19625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5867400"/>
            <a:ext cx="1790842" cy="450215"/>
          </a:xfrm>
          <a:prstGeom prst="rect">
            <a:avLst/>
          </a:prstGeom>
        </p:spPr>
      </p:pic>
      <p:pic>
        <p:nvPicPr>
          <p:cNvPr id="8" name="Picture 9" descr="IMG_0895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991" y="88648"/>
            <a:ext cx="2641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35245" y="5223523"/>
            <a:ext cx="4659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International Biomass Conference April 22,2015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 descr="usda_nifa_h_cmyk_300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6586592" y="5839857"/>
            <a:ext cx="2504246" cy="477102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626" y="3925300"/>
            <a:ext cx="9144000" cy="108501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Lucida Sans" pitchFamily="34" charset="0"/>
                <a:ea typeface="+mj-ea"/>
                <a:cs typeface="Lucida Sans" pitchFamily="34" charset="0"/>
              </a:defRPr>
            </a:lvl1pPr>
          </a:lstStyle>
          <a:p>
            <a:r>
              <a:rPr lang="en-US" sz="3200" dirty="0" smtClean="0"/>
              <a:t>Reactor-ready Feedstocks</a:t>
            </a:r>
            <a:br>
              <a:rPr lang="en-US" sz="3200" dirty="0" smtClean="0"/>
            </a:br>
            <a:r>
              <a:rPr lang="en-US" sz="2400" dirty="0" smtClean="0"/>
              <a:t>The next generation of supply chain technologies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45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 Crumbles</a:t>
            </a:r>
            <a:r>
              <a:rPr lang="en-US" baseline="30000" dirty="0" smtClean="0"/>
              <a:t>®</a:t>
            </a:r>
            <a:r>
              <a:rPr lang="en-US" dirty="0" smtClean="0"/>
              <a:t> Stuff?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rgbClr val="92D050"/>
                </a:solidFill>
                <a:latin typeface="DYMO Symbols" panose="020B0604020202020204" pitchFamily="34" charset="0"/>
                <a:cs typeface="DYMO Symbols" panose="020B0604020202020204" pitchFamily="34" charset="0"/>
              </a:rPr>
              <a:t>Flows</a:t>
            </a:r>
            <a:r>
              <a:rPr lang="en-US" sz="4800" b="1" i="1" dirty="0" smtClean="0"/>
              <a:t> </a:t>
            </a:r>
            <a:r>
              <a:rPr lang="en-US" dirty="0" smtClean="0"/>
              <a:t>like grain</a:t>
            </a:r>
          </a:p>
          <a:p>
            <a:r>
              <a:rPr lang="en-US" dirty="0" smtClean="0"/>
              <a:t>Crumble at </a:t>
            </a:r>
            <a:r>
              <a:rPr lang="en-US" dirty="0" smtClean="0">
                <a:solidFill>
                  <a:srgbClr val="FF0000"/>
                </a:solidFill>
                <a:latin typeface="AR DESTINE" panose="02000000000000000000" pitchFamily="2" charset="0"/>
              </a:rPr>
              <a:t>Field Moisture</a:t>
            </a:r>
          </a:p>
          <a:p>
            <a:r>
              <a:rPr lang="en-US" sz="4400" dirty="0" smtClean="0">
                <a:solidFill>
                  <a:srgbClr val="92D050"/>
                </a:solidFill>
                <a:latin typeface="Times New Roman MT Extra Bold" panose="02020A06060301020303" pitchFamily="18" charset="0"/>
              </a:rPr>
              <a:t>Don’t dry </a:t>
            </a:r>
            <a:r>
              <a:rPr lang="en-US" dirty="0" smtClean="0">
                <a:latin typeface="+mj-lt"/>
              </a:rPr>
              <a:t>unless needed</a:t>
            </a:r>
          </a:p>
          <a:p>
            <a:r>
              <a:rPr lang="en-US" dirty="0" smtClean="0">
                <a:latin typeface="+mj-lt"/>
              </a:rPr>
              <a:t>Dry </a:t>
            </a:r>
            <a:r>
              <a:rPr lang="en-US" sz="5400" dirty="0" smtClean="0">
                <a:solidFill>
                  <a:srgbClr val="FF0000"/>
                </a:solidFill>
                <a:latin typeface="+mj-lt"/>
              </a:rPr>
              <a:t>After </a:t>
            </a:r>
            <a:r>
              <a:rPr lang="en-US" dirty="0" smtClean="0">
                <a:latin typeface="+mj-lt"/>
              </a:rPr>
              <a:t>milling when needed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OBTW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n-US" dirty="0" smtClean="0">
                <a:latin typeface="+mj-lt"/>
              </a:rPr>
              <a:t>– 1/3 the energy of hammer milling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 DESTINE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2" t="15556" r="16667" b="10000"/>
          <a:stretch/>
        </p:blipFill>
        <p:spPr>
          <a:xfrm>
            <a:off x="5970897" y="1295400"/>
            <a:ext cx="317310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6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Forest Concepts?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Formed in 1998</a:t>
            </a:r>
          </a:p>
          <a:p>
            <a:r>
              <a:rPr lang="en-US" dirty="0"/>
              <a:t>Eight full-time regular employees</a:t>
            </a:r>
          </a:p>
          <a:p>
            <a:r>
              <a:rPr lang="en-US" dirty="0"/>
              <a:t>Based in Auburn, WA</a:t>
            </a:r>
          </a:p>
          <a:p>
            <a:r>
              <a:rPr lang="en-US" dirty="0"/>
              <a:t>A technology developer at the intersection of biology, engineering, and enterprise</a:t>
            </a:r>
          </a:p>
          <a:p>
            <a:pPr lvl="1"/>
            <a:r>
              <a:rPr lang="en-US" dirty="0"/>
              <a:t>Bioenergy – Crumbles®, Beneficiation, and Baling</a:t>
            </a:r>
          </a:p>
          <a:p>
            <a:pPr lvl="1"/>
            <a:r>
              <a:rPr lang="en-US" dirty="0"/>
              <a:t>Environmental Restoration – </a:t>
            </a:r>
            <a:r>
              <a:rPr lang="en-US" dirty="0" err="1"/>
              <a:t>ELWd</a:t>
            </a:r>
            <a:r>
              <a:rPr lang="en-US" dirty="0"/>
              <a:t>™ and WoodStraw®</a:t>
            </a:r>
          </a:p>
          <a:p>
            <a:pPr lvl="1"/>
            <a:r>
              <a:rPr lang="en-US" dirty="0"/>
              <a:t>Distributed-scale </a:t>
            </a:r>
            <a:r>
              <a:rPr lang="en-US" dirty="0" smtClean="0"/>
              <a:t>enterprises</a:t>
            </a:r>
          </a:p>
          <a:p>
            <a:r>
              <a:rPr lang="en-US" dirty="0" smtClean="0"/>
              <a:t>28 Issued US Patents in </a:t>
            </a:r>
            <a:r>
              <a:rPr lang="en-US" dirty="0" smtClean="0"/>
              <a:t>4 </a:t>
            </a:r>
            <a:r>
              <a:rPr lang="en-US" dirty="0" smtClean="0"/>
              <a:t>technology families</a:t>
            </a:r>
          </a:p>
          <a:p>
            <a:pPr lvl="1"/>
            <a:r>
              <a:rPr lang="en-US" dirty="0" smtClean="0"/>
              <a:t>Biomass balers, Crumbles®, </a:t>
            </a:r>
            <a:r>
              <a:rPr lang="en-US" dirty="0" smtClean="0"/>
              <a:t>WoodStraw®, Beneficiation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451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Erosion Control</a:t>
            </a:r>
            <a:br>
              <a:rPr lang="en-US" dirty="0" smtClean="0"/>
            </a:br>
            <a:r>
              <a:rPr lang="en-US" dirty="0" smtClean="0"/>
              <a:t>How </a:t>
            </a:r>
            <a:r>
              <a:rPr lang="en-US" dirty="0" smtClean="0"/>
              <a:t>would Nature do it?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646" y="1524000"/>
            <a:ext cx="6598708" cy="4949031"/>
          </a:xfrm>
        </p:spPr>
      </p:pic>
    </p:spTree>
    <p:extLst>
      <p:ext uri="{BB962C8B-B14F-4D97-AF65-F5344CB8AC3E}">
        <p14:creationId xmlns:p14="http://schemas.microsoft.com/office/powerpoint/2010/main" val="2461404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52" y="298508"/>
            <a:ext cx="8229600" cy="1020762"/>
          </a:xfrm>
        </p:spPr>
        <p:txBody>
          <a:bodyPr/>
          <a:lstStyle/>
          <a:p>
            <a:r>
              <a:rPr lang="en-US" dirty="0" smtClean="0"/>
              <a:t>WoodStraw</a:t>
            </a:r>
            <a:r>
              <a:rPr lang="en-US" baseline="30000" dirty="0" smtClean="0"/>
              <a:t>®</a:t>
            </a:r>
            <a:r>
              <a:rPr lang="en-US" dirty="0" smtClean="0"/>
              <a:t> 1.0</a:t>
            </a:r>
            <a:endParaRPr lang="en-US" dirty="0"/>
          </a:p>
        </p:txBody>
      </p:sp>
      <p:pic>
        <p:nvPicPr>
          <p:cNvPr id="5" name="Picture 5" descr="C:\Images\WoodStraw\School Burn Rehab 1005\School Burn Rehab 1005 042 ws on groun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7800"/>
            <a:ext cx="9076981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28" descr="C:\0FCLLC Web Content\Woodstraw web\WoodStraw Patent 672906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039" y="46889"/>
            <a:ext cx="1559961" cy="228600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outerShdw blurRad="50800" dist="50800" dir="54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2" descr="01 - Plants Emerging through Woodstra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0" y="46889"/>
            <a:ext cx="251011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210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WoodStraw</a:t>
            </a:r>
            <a:r>
              <a:rPr lang="en-US" baseline="30000" dirty="0" smtClean="0"/>
              <a:t>®</a:t>
            </a:r>
            <a:r>
              <a:rPr lang="en-US" dirty="0" smtClean="0"/>
              <a:t> 2.0</a:t>
            </a:r>
            <a:endParaRPr lang="en-US" dirty="0"/>
          </a:p>
        </p:txBody>
      </p:sp>
      <p:pic>
        <p:nvPicPr>
          <p:cNvPr id="4" name="WS_Production_Video_3Apr07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4125" y="1600200"/>
            <a:ext cx="6637338" cy="4525963"/>
          </a:xfrm>
        </p:spPr>
      </p:pic>
    </p:spTree>
    <p:extLst>
      <p:ext uri="{BB962C8B-B14F-4D97-AF65-F5344CB8AC3E}">
        <p14:creationId xmlns:p14="http://schemas.microsoft.com/office/powerpoint/2010/main" val="420568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Cellulosic Biofuel </a:t>
            </a:r>
            <a:r>
              <a:rPr lang="en-US" dirty="0" smtClean="0"/>
              <a:t>Feedstocks</a:t>
            </a:r>
            <a:br>
              <a:rPr lang="en-US" dirty="0" smtClean="0"/>
            </a:br>
            <a:r>
              <a:rPr lang="en-US" dirty="0" smtClean="0"/>
              <a:t>2008 Worldview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Corn stover and switchgrass are </a:t>
            </a:r>
            <a:r>
              <a:rPr lang="en-US" sz="4400" b="1" dirty="0" smtClean="0">
                <a:solidFill>
                  <a:srgbClr val="FF0000"/>
                </a:solidFill>
                <a:latin typeface="AR JULIAN" panose="02000000000000000000" pitchFamily="2" charset="0"/>
              </a:rPr>
              <a:t>EASY!</a:t>
            </a:r>
          </a:p>
          <a:p>
            <a:endParaRPr lang="en-US" dirty="0"/>
          </a:p>
          <a:p>
            <a:r>
              <a:rPr lang="en-US" dirty="0" smtClean="0"/>
              <a:t>Woody feedstocks </a:t>
            </a:r>
            <a:r>
              <a:rPr lang="en-US" dirty="0"/>
              <a:t>are a </a:t>
            </a:r>
            <a:r>
              <a:rPr lang="en-US" b="1" i="1" dirty="0">
                <a:solidFill>
                  <a:srgbClr val="FF0000"/>
                </a:solidFill>
              </a:rPr>
              <a:t>pain in the butt!</a:t>
            </a:r>
          </a:p>
          <a:p>
            <a:pPr lvl="1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Too much energy to make</a:t>
            </a:r>
          </a:p>
          <a:p>
            <a:pPr lvl="1"/>
            <a:r>
              <a:rPr lang="en-US" sz="3200" b="1" i="1" dirty="0" smtClean="0">
                <a:solidFill>
                  <a:srgbClr val="FF0000"/>
                </a:solidFill>
              </a:rPr>
              <a:t>Too much energy to dry</a:t>
            </a:r>
          </a:p>
          <a:p>
            <a:pPr lvl="1"/>
            <a:r>
              <a:rPr lang="en-US" sz="3200" b="1" i="1" dirty="0" smtClean="0">
                <a:solidFill>
                  <a:schemeClr val="accent3">
                    <a:lumMod val="50000"/>
                  </a:schemeClr>
                </a:solidFill>
              </a:rPr>
              <a:t>Don’t flow for beans</a:t>
            </a:r>
          </a:p>
          <a:p>
            <a:pPr lvl="1"/>
            <a:r>
              <a:rPr lang="en-US" sz="3200" b="1" i="1" dirty="0" smtClean="0">
                <a:solidFill>
                  <a:schemeClr val="accent6">
                    <a:lumMod val="50000"/>
                  </a:schemeClr>
                </a:solidFill>
              </a:rPr>
              <a:t>Chips are not the right format</a:t>
            </a:r>
            <a:endParaRPr lang="en-US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511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20762"/>
          </a:xfrm>
        </p:spPr>
        <p:txBody>
          <a:bodyPr>
            <a:noAutofit/>
          </a:bodyPr>
          <a:lstStyle/>
          <a:p>
            <a:r>
              <a:rPr lang="en-US" sz="3600" dirty="0" smtClean="0"/>
              <a:t>Sound Science – Disciplined Engineering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does length, width and thickness matter?</a:t>
            </a:r>
          </a:p>
          <a:p>
            <a:r>
              <a:rPr lang="en-US" dirty="0" smtClean="0"/>
              <a:t>What dimensions need to be controlled?</a:t>
            </a:r>
          </a:p>
          <a:p>
            <a:r>
              <a:rPr lang="en-US" dirty="0" smtClean="0"/>
              <a:t>How does conversion process matter?</a:t>
            </a:r>
          </a:p>
          <a:p>
            <a:r>
              <a:rPr lang="en-US" dirty="0" smtClean="0"/>
              <a:t>What are system-optimal particle properties?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i="1" dirty="0" smtClean="0">
                <a:solidFill>
                  <a:srgbClr val="FF0000"/>
                </a:solidFill>
              </a:rPr>
              <a:t>What is the theoretical minimum comminution energy to convert logs into ideal </a:t>
            </a:r>
            <a:r>
              <a:rPr lang="en-US" sz="4000" i="1" dirty="0" smtClean="0">
                <a:solidFill>
                  <a:schemeClr val="tx2">
                    <a:lumMod val="75000"/>
                  </a:schemeClr>
                </a:solidFill>
              </a:rPr>
              <a:t>feedstock</a:t>
            </a:r>
            <a:r>
              <a:rPr lang="en-US" sz="4000" i="1" dirty="0" smtClean="0">
                <a:solidFill>
                  <a:srgbClr val="FF0000"/>
                </a:solidFill>
              </a:rPr>
              <a:t> particles?</a:t>
            </a:r>
          </a:p>
          <a:p>
            <a:pPr marL="0" indent="0" algn="ctr">
              <a:buNone/>
            </a:pPr>
            <a:r>
              <a:rPr lang="en-US" sz="1700" i="1" dirty="0" smtClean="0">
                <a:solidFill>
                  <a:srgbClr val="92D050"/>
                </a:solidFill>
              </a:rPr>
              <a:t>(about 75-100 </a:t>
            </a:r>
            <a:r>
              <a:rPr lang="en-US" sz="1700" i="1" dirty="0" smtClean="0">
                <a:solidFill>
                  <a:srgbClr val="92D050"/>
                </a:solidFill>
              </a:rPr>
              <a:t>MJ/Mg for 2mm GMD)</a:t>
            </a:r>
            <a:endParaRPr lang="en-US" sz="1700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44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Wood Pathways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Crushing and </a:t>
            </a:r>
            <a:r>
              <a:rPr lang="en-US" dirty="0" err="1" smtClean="0"/>
              <a:t>Scrimming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Veneer and Crumbling</a:t>
            </a:r>
          </a:p>
          <a:p>
            <a:endParaRPr lang="en-US" dirty="0" smtClean="0"/>
          </a:p>
          <a:p>
            <a:r>
              <a:rPr lang="en-US" dirty="0" smtClean="0"/>
              <a:t>Chipping and Crumbling</a:t>
            </a:r>
          </a:p>
          <a:p>
            <a:endParaRPr lang="en-US" dirty="0" smtClean="0"/>
          </a:p>
          <a:p>
            <a:r>
              <a:rPr lang="en-US" dirty="0" smtClean="0"/>
              <a:t>Grinding and hammer-milling</a:t>
            </a:r>
          </a:p>
        </p:txBody>
      </p:sp>
      <p:pic>
        <p:nvPicPr>
          <p:cNvPr id="4" name="Picture 7" descr="IMG_047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36667" r="35834" b="24445"/>
          <a:stretch>
            <a:fillRect/>
          </a:stretch>
        </p:blipFill>
        <p:spPr bwMode="auto">
          <a:xfrm>
            <a:off x="6076720" y="1447800"/>
            <a:ext cx="3048000" cy="161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Chunks and Shreds 002.jpg                                      00310D2FMacintosh HD                   BE95C5D7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6720" y="3216564"/>
            <a:ext cx="2971800" cy="198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0504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Plants are Different!</a:t>
            </a:r>
            <a:endParaRPr lang="en-US" dirty="0"/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828800" y="2057400"/>
            <a:ext cx="6017710" cy="4158501"/>
            <a:chOff x="2858" y="4114"/>
            <a:chExt cx="4004" cy="2768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858" y="5352"/>
              <a:ext cx="2326" cy="5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cxnSp>
          <p:nvCxnSpPr>
            <p:cNvPr id="8" name="AutoShape 6"/>
            <p:cNvCxnSpPr>
              <a:cxnSpLocks noChangeShapeType="1"/>
            </p:cNvCxnSpPr>
            <p:nvPr/>
          </p:nvCxnSpPr>
          <p:spPr bwMode="auto">
            <a:xfrm flipV="1">
              <a:off x="2858" y="4412"/>
              <a:ext cx="937" cy="9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AutoShape 7"/>
            <p:cNvCxnSpPr>
              <a:cxnSpLocks noChangeShapeType="1"/>
            </p:cNvCxnSpPr>
            <p:nvPr/>
          </p:nvCxnSpPr>
          <p:spPr bwMode="auto">
            <a:xfrm flipV="1">
              <a:off x="5184" y="4412"/>
              <a:ext cx="937" cy="93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AutoShape 8"/>
            <p:cNvCxnSpPr>
              <a:cxnSpLocks noChangeShapeType="1"/>
            </p:cNvCxnSpPr>
            <p:nvPr/>
          </p:nvCxnSpPr>
          <p:spPr bwMode="auto">
            <a:xfrm flipV="1">
              <a:off x="5184" y="4982"/>
              <a:ext cx="937" cy="93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AutoShape 9"/>
            <p:cNvCxnSpPr>
              <a:cxnSpLocks noChangeShapeType="1"/>
            </p:cNvCxnSpPr>
            <p:nvPr/>
          </p:nvCxnSpPr>
          <p:spPr bwMode="auto">
            <a:xfrm flipH="1">
              <a:off x="4515" y="4329"/>
              <a:ext cx="669" cy="7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AutoShape 10"/>
            <p:cNvCxnSpPr>
              <a:cxnSpLocks noChangeShapeType="1"/>
            </p:cNvCxnSpPr>
            <p:nvPr/>
          </p:nvCxnSpPr>
          <p:spPr bwMode="auto">
            <a:xfrm flipH="1">
              <a:off x="3341" y="5621"/>
              <a:ext cx="669" cy="7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11"/>
            <p:cNvCxnSpPr>
              <a:cxnSpLocks noChangeShapeType="1"/>
            </p:cNvCxnSpPr>
            <p:nvPr/>
          </p:nvCxnSpPr>
          <p:spPr bwMode="auto">
            <a:xfrm>
              <a:off x="4010" y="5621"/>
              <a:ext cx="189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Arc 12"/>
            <p:cNvSpPr>
              <a:spLocks/>
            </p:cNvSpPr>
            <p:nvPr/>
          </p:nvSpPr>
          <p:spPr bwMode="auto">
            <a:xfrm rot="-861213">
              <a:off x="3021" y="5458"/>
              <a:ext cx="2161" cy="1395"/>
            </a:xfrm>
            <a:custGeom>
              <a:avLst/>
              <a:gdLst>
                <a:gd name="T0" fmla="*/ 0 w 18557"/>
                <a:gd name="T1" fmla="*/ 0 h 21600"/>
                <a:gd name="T2" fmla="*/ 0 w 18557"/>
                <a:gd name="T3" fmla="*/ 0 h 21600"/>
                <a:gd name="T4" fmla="*/ 0 w 18557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57"/>
                <a:gd name="T10" fmla="*/ 0 h 21600"/>
                <a:gd name="T11" fmla="*/ 18557 w 1855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57" h="21600" fill="none" extrusionOk="0">
                  <a:moveTo>
                    <a:pt x="-1" y="0"/>
                  </a:moveTo>
                  <a:cubicBezTo>
                    <a:pt x="7611" y="0"/>
                    <a:pt x="14661" y="4006"/>
                    <a:pt x="18557" y="10545"/>
                  </a:cubicBezTo>
                </a:path>
                <a:path w="18557" h="21600" stroke="0" extrusionOk="0">
                  <a:moveTo>
                    <a:pt x="-1" y="0"/>
                  </a:moveTo>
                  <a:cubicBezTo>
                    <a:pt x="7611" y="0"/>
                    <a:pt x="14661" y="4006"/>
                    <a:pt x="18557" y="1054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Arc 13"/>
            <p:cNvSpPr>
              <a:spLocks/>
            </p:cNvSpPr>
            <p:nvPr/>
          </p:nvSpPr>
          <p:spPr bwMode="auto">
            <a:xfrm rot="-861213">
              <a:off x="3021" y="5281"/>
              <a:ext cx="2161" cy="1396"/>
            </a:xfrm>
            <a:custGeom>
              <a:avLst/>
              <a:gdLst>
                <a:gd name="T0" fmla="*/ 0 w 18557"/>
                <a:gd name="T1" fmla="*/ 0 h 21600"/>
                <a:gd name="T2" fmla="*/ 0 w 18557"/>
                <a:gd name="T3" fmla="*/ 0 h 21600"/>
                <a:gd name="T4" fmla="*/ 0 w 18557"/>
                <a:gd name="T5" fmla="*/ 0 h 21600"/>
                <a:gd name="T6" fmla="*/ 0 60000 65536"/>
                <a:gd name="T7" fmla="*/ 0 60000 65536"/>
                <a:gd name="T8" fmla="*/ 0 60000 65536"/>
                <a:gd name="T9" fmla="*/ 0 w 18557"/>
                <a:gd name="T10" fmla="*/ 0 h 21600"/>
                <a:gd name="T11" fmla="*/ 18557 w 1855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557" h="21600" fill="none" extrusionOk="0">
                  <a:moveTo>
                    <a:pt x="-1" y="0"/>
                  </a:moveTo>
                  <a:cubicBezTo>
                    <a:pt x="7611" y="0"/>
                    <a:pt x="14661" y="4006"/>
                    <a:pt x="18557" y="10545"/>
                  </a:cubicBezTo>
                </a:path>
                <a:path w="18557" h="21600" stroke="0" extrusionOk="0">
                  <a:moveTo>
                    <a:pt x="-1" y="0"/>
                  </a:moveTo>
                  <a:cubicBezTo>
                    <a:pt x="7611" y="0"/>
                    <a:pt x="14661" y="4006"/>
                    <a:pt x="18557" y="1054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Arc 14"/>
            <p:cNvSpPr>
              <a:spLocks/>
            </p:cNvSpPr>
            <p:nvPr/>
          </p:nvSpPr>
          <p:spPr bwMode="auto">
            <a:xfrm rot="-861213">
              <a:off x="2950" y="5636"/>
              <a:ext cx="2059" cy="1246"/>
            </a:xfrm>
            <a:custGeom>
              <a:avLst/>
              <a:gdLst>
                <a:gd name="T0" fmla="*/ 0 w 17908"/>
                <a:gd name="T1" fmla="*/ 0 h 21600"/>
                <a:gd name="T2" fmla="*/ 0 w 17908"/>
                <a:gd name="T3" fmla="*/ 0 h 21600"/>
                <a:gd name="T4" fmla="*/ 0 w 17908"/>
                <a:gd name="T5" fmla="*/ 0 h 21600"/>
                <a:gd name="T6" fmla="*/ 0 60000 65536"/>
                <a:gd name="T7" fmla="*/ 0 60000 65536"/>
                <a:gd name="T8" fmla="*/ 0 60000 65536"/>
                <a:gd name="T9" fmla="*/ 0 w 17908"/>
                <a:gd name="T10" fmla="*/ 0 h 21600"/>
                <a:gd name="T11" fmla="*/ 17908 w 1790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908" h="21600" fill="none" extrusionOk="0">
                  <a:moveTo>
                    <a:pt x="-1" y="0"/>
                  </a:moveTo>
                  <a:cubicBezTo>
                    <a:pt x="7180" y="0"/>
                    <a:pt x="13892" y="3568"/>
                    <a:pt x="17907" y="9522"/>
                  </a:cubicBezTo>
                </a:path>
                <a:path w="17908" h="21600" stroke="0" extrusionOk="0">
                  <a:moveTo>
                    <a:pt x="-1" y="0"/>
                  </a:moveTo>
                  <a:cubicBezTo>
                    <a:pt x="7180" y="0"/>
                    <a:pt x="13892" y="3568"/>
                    <a:pt x="17907" y="952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17" name="AutoShape 15"/>
            <p:cNvCxnSpPr>
              <a:cxnSpLocks noChangeShapeType="1"/>
            </p:cNvCxnSpPr>
            <p:nvPr/>
          </p:nvCxnSpPr>
          <p:spPr bwMode="auto">
            <a:xfrm>
              <a:off x="4010" y="4804"/>
              <a:ext cx="1" cy="8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3795" y="4667"/>
              <a:ext cx="446" cy="2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31090" rIns="0" bIns="3109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ts val="1000"/>
                </a:spcAft>
              </a:pPr>
              <a:r>
                <a:rPr lang="en-US" altLang="en-US" sz="2000">
                  <a:latin typeface="Calibri" panose="020F0502020204030204" pitchFamily="34" charset="0"/>
                </a:rPr>
                <a:t>Radial</a:t>
              </a:r>
              <a:endParaRPr lang="en-US" altLang="en-US" sz="2000"/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2895" y="6371"/>
              <a:ext cx="1077" cy="3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31090" rIns="0" bIns="3109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US" altLang="en-US" sz="2000">
                  <a:latin typeface="Calibri" panose="020F0502020204030204" pitchFamily="34" charset="0"/>
                </a:rPr>
                <a:t>Longitudinal</a:t>
              </a:r>
              <a:endParaRPr lang="en-US" altLang="en-US" sz="2000"/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5905" y="5458"/>
              <a:ext cx="957" cy="2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31090" rIns="0" bIns="3109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US" altLang="en-US" sz="2000">
                  <a:latin typeface="Calibri" panose="020F0502020204030204" pitchFamily="34" charset="0"/>
                </a:rPr>
                <a:t>Tangential</a:t>
              </a:r>
              <a:endParaRPr lang="en-US" altLang="en-US" sz="2000"/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4631" y="4114"/>
              <a:ext cx="1420" cy="2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31090" rIns="0" bIns="3109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en-US" altLang="en-US" sz="2000">
                  <a:latin typeface="Calibri" panose="020F0502020204030204" pitchFamily="34" charset="0"/>
                </a:rPr>
                <a:t>Fiber Direction</a:t>
              </a:r>
              <a:endParaRPr lang="en-US" altLang="en-US" sz="2000"/>
            </a:p>
          </p:txBody>
        </p:sp>
        <p:cxnSp>
          <p:nvCxnSpPr>
            <p:cNvPr id="22" name="AutoShape 20"/>
            <p:cNvCxnSpPr>
              <a:cxnSpLocks noChangeShapeType="1"/>
            </p:cNvCxnSpPr>
            <p:nvPr/>
          </p:nvCxnSpPr>
          <p:spPr bwMode="auto">
            <a:xfrm flipV="1">
              <a:off x="5182" y="4752"/>
              <a:ext cx="760" cy="776"/>
            </a:xfrm>
            <a:prstGeom prst="straightConnector1">
              <a:avLst/>
            </a:prstGeom>
            <a:noFill/>
            <a:ln w="317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AutoShape 21"/>
            <p:cNvCxnSpPr>
              <a:cxnSpLocks noChangeShapeType="1"/>
            </p:cNvCxnSpPr>
            <p:nvPr/>
          </p:nvCxnSpPr>
          <p:spPr bwMode="auto">
            <a:xfrm flipV="1">
              <a:off x="5184" y="4919"/>
              <a:ext cx="759" cy="776"/>
            </a:xfrm>
            <a:prstGeom prst="straightConnector1">
              <a:avLst/>
            </a:prstGeom>
            <a:noFill/>
            <a:ln w="317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22"/>
            <p:cNvCxnSpPr>
              <a:cxnSpLocks noChangeShapeType="1"/>
            </p:cNvCxnSpPr>
            <p:nvPr/>
          </p:nvCxnSpPr>
          <p:spPr bwMode="auto">
            <a:xfrm flipV="1">
              <a:off x="5182" y="5078"/>
              <a:ext cx="759" cy="777"/>
            </a:xfrm>
            <a:prstGeom prst="straightConnector1">
              <a:avLst/>
            </a:prstGeom>
            <a:noFill/>
            <a:ln w="317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23"/>
            <p:cNvCxnSpPr>
              <a:cxnSpLocks noChangeShapeType="1"/>
            </p:cNvCxnSpPr>
            <p:nvPr/>
          </p:nvCxnSpPr>
          <p:spPr bwMode="auto">
            <a:xfrm flipV="1">
              <a:off x="4934" y="4575"/>
              <a:ext cx="759" cy="777"/>
            </a:xfrm>
            <a:prstGeom prst="straightConnector1">
              <a:avLst/>
            </a:prstGeom>
            <a:noFill/>
            <a:ln w="317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24"/>
            <p:cNvCxnSpPr>
              <a:cxnSpLocks noChangeShapeType="1"/>
            </p:cNvCxnSpPr>
            <p:nvPr/>
          </p:nvCxnSpPr>
          <p:spPr bwMode="auto">
            <a:xfrm flipV="1">
              <a:off x="4642" y="4575"/>
              <a:ext cx="759" cy="776"/>
            </a:xfrm>
            <a:prstGeom prst="straightConnector1">
              <a:avLst/>
            </a:prstGeom>
            <a:noFill/>
            <a:ln w="317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25"/>
            <p:cNvCxnSpPr>
              <a:cxnSpLocks noChangeShapeType="1"/>
            </p:cNvCxnSpPr>
            <p:nvPr/>
          </p:nvCxnSpPr>
          <p:spPr bwMode="auto">
            <a:xfrm flipV="1">
              <a:off x="4074" y="4575"/>
              <a:ext cx="759" cy="776"/>
            </a:xfrm>
            <a:prstGeom prst="straightConnector1">
              <a:avLst/>
            </a:prstGeom>
            <a:noFill/>
            <a:ln w="317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26"/>
            <p:cNvCxnSpPr>
              <a:cxnSpLocks noChangeShapeType="1"/>
            </p:cNvCxnSpPr>
            <p:nvPr/>
          </p:nvCxnSpPr>
          <p:spPr bwMode="auto">
            <a:xfrm flipV="1">
              <a:off x="3130" y="4575"/>
              <a:ext cx="759" cy="776"/>
            </a:xfrm>
            <a:prstGeom prst="straightConnector1">
              <a:avLst/>
            </a:prstGeom>
            <a:noFill/>
            <a:ln w="317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201518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Wood Pathways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Crushing and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Scrimming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6000" dirty="0" smtClean="0">
                <a:solidFill>
                  <a:srgbClr val="FF0000"/>
                </a:solidFill>
              </a:rPr>
              <a:t>Veneer and Crumbling</a:t>
            </a:r>
          </a:p>
          <a:p>
            <a:endParaRPr lang="en-US" dirty="0" smtClean="0"/>
          </a:p>
          <a:p>
            <a:r>
              <a:rPr lang="en-US" dirty="0" smtClean="0"/>
              <a:t>Chipping and Crumbling</a:t>
            </a:r>
          </a:p>
          <a:p>
            <a:endParaRPr lang="en-US" dirty="0" smtClean="0"/>
          </a:p>
          <a:p>
            <a:r>
              <a:rPr lang="en-US" dirty="0" smtClean="0"/>
              <a:t>Grinding and hammer-milling</a:t>
            </a:r>
          </a:p>
        </p:txBody>
      </p:sp>
      <p:pic>
        <p:nvPicPr>
          <p:cNvPr id="4" name="Picture 10" descr="Chunks and Shreds 002.jpg                                      00310D2FMacintosh HD                   BE95C5D7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2455" y="3294043"/>
            <a:ext cx="4579145" cy="3052763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r="14999" b="2222"/>
          <a:stretch/>
        </p:blipFill>
        <p:spPr>
          <a:xfrm>
            <a:off x="46761" y="3294043"/>
            <a:ext cx="4353759" cy="303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78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Crumbles</a:t>
            </a:r>
            <a:r>
              <a:rPr lang="en-US" baseline="30000" dirty="0" smtClean="0"/>
              <a:t>®</a:t>
            </a:r>
            <a:r>
              <a:rPr lang="en-US" dirty="0" smtClean="0"/>
              <a:t> from Veneer</a:t>
            </a:r>
            <a:endParaRPr lang="en-US" dirty="0"/>
          </a:p>
        </p:txBody>
      </p:sp>
      <p:pic>
        <p:nvPicPr>
          <p:cNvPr id="4" name="Content Placeholder 3" descr="veneer lathe DSC029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83936" y="1880699"/>
            <a:ext cx="3955264" cy="4525963"/>
          </a:xfrm>
        </p:spPr>
      </p:pic>
      <p:sp>
        <p:nvSpPr>
          <p:cNvPr id="6" name="TextBox 5"/>
          <p:cNvSpPr txBox="1"/>
          <p:nvPr/>
        </p:nvSpPr>
        <p:spPr>
          <a:xfrm>
            <a:off x="250372" y="1697726"/>
            <a:ext cx="447402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Industrial veneer from logs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 High transport density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 Controls thickness dimension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 Enables separation of heartwood, sapwood and bark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 Enables orientation with grain for next processing operation</a:t>
            </a:r>
            <a:endParaRPr lang="en-US" dirty="0"/>
          </a:p>
        </p:txBody>
      </p:sp>
      <p:pic>
        <p:nvPicPr>
          <p:cNvPr id="7" name="Picture 6" descr="DSC00368.JPG"/>
          <p:cNvPicPr>
            <a:picLocks noChangeAspect="1"/>
          </p:cNvPicPr>
          <p:nvPr/>
        </p:nvPicPr>
        <p:blipFill>
          <a:blip r:embed="rId3" cstate="print"/>
          <a:srcRect l="13333" t="20000" b="17778"/>
          <a:stretch>
            <a:fillRect/>
          </a:stretch>
        </p:blipFill>
        <p:spPr>
          <a:xfrm>
            <a:off x="250372" y="4038600"/>
            <a:ext cx="4397828" cy="236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0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Crumbler M24 overview</a:t>
            </a:r>
            <a:endParaRPr lang="en-US" dirty="0"/>
          </a:p>
        </p:txBody>
      </p:sp>
      <p:pic>
        <p:nvPicPr>
          <p:cNvPr id="4" name="Tanoak 2mm 2014.01.08 hig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5861" y="1554163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7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Crumbles</a:t>
            </a:r>
            <a:r>
              <a:rPr lang="en-US" baseline="30000" dirty="0" smtClean="0"/>
              <a:t>®</a:t>
            </a:r>
            <a:r>
              <a:rPr lang="en-US" dirty="0" smtClean="0"/>
              <a:t> Particles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5692522" cy="44497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Precision particles</a:t>
            </a:r>
          </a:p>
          <a:p>
            <a:r>
              <a:rPr lang="en-US" dirty="0" smtClean="0"/>
              <a:t>Physical properties are </a:t>
            </a:r>
            <a:r>
              <a:rPr lang="en-US" dirty="0" err="1" smtClean="0"/>
              <a:t>optimizable</a:t>
            </a:r>
            <a:r>
              <a:rPr lang="en-US" dirty="0" smtClean="0"/>
              <a:t> for specific conversion processes</a:t>
            </a:r>
          </a:p>
          <a:p>
            <a:pPr lvl="1"/>
            <a:r>
              <a:rPr lang="en-US" dirty="0" smtClean="0"/>
              <a:t>Length</a:t>
            </a:r>
          </a:p>
          <a:p>
            <a:pPr lvl="1"/>
            <a:r>
              <a:rPr lang="en-US" dirty="0" smtClean="0"/>
              <a:t>Thickness</a:t>
            </a:r>
          </a:p>
          <a:p>
            <a:pPr lvl="1"/>
            <a:r>
              <a:rPr lang="en-US" dirty="0" smtClean="0"/>
              <a:t>Moisture </a:t>
            </a:r>
          </a:p>
          <a:p>
            <a:pPr lvl="1"/>
            <a:r>
              <a:rPr lang="en-US" dirty="0" smtClean="0"/>
              <a:t>Uniformity of size</a:t>
            </a:r>
          </a:p>
          <a:p>
            <a:pPr lvl="1"/>
            <a:r>
              <a:rPr lang="en-US" dirty="0" smtClean="0"/>
              <a:t>Flowability</a:t>
            </a:r>
          </a:p>
          <a:p>
            <a:r>
              <a:rPr lang="en-US" dirty="0" smtClean="0"/>
              <a:t>Two pathways</a:t>
            </a:r>
          </a:p>
          <a:p>
            <a:pPr lvl="1"/>
            <a:r>
              <a:rPr lang="en-US" dirty="0" smtClean="0"/>
              <a:t>From veneer</a:t>
            </a:r>
          </a:p>
          <a:p>
            <a:pPr lvl="1"/>
            <a:r>
              <a:rPr lang="en-US" dirty="0"/>
              <a:t>From </a:t>
            </a:r>
            <a:r>
              <a:rPr lang="en-US" dirty="0" smtClean="0"/>
              <a:t>chips</a:t>
            </a:r>
            <a:endParaRPr lang="en-US" dirty="0"/>
          </a:p>
          <a:p>
            <a:r>
              <a:rPr lang="en-US" dirty="0" smtClean="0"/>
              <a:t>Cascading processing of chip - particle size converges on cutter thickness</a:t>
            </a:r>
            <a:endParaRPr lang="en-US" dirty="0"/>
          </a:p>
          <a:p>
            <a:pPr lvl="1"/>
            <a:r>
              <a:rPr lang="en-US" dirty="0" smtClean="0"/>
              <a:t>Minimal production of fines</a:t>
            </a:r>
          </a:p>
        </p:txBody>
      </p:sp>
      <p:pic>
        <p:nvPicPr>
          <p:cNvPr id="5" name="Picture 4" descr="IMG_195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41113"/>
            <a:ext cx="2962275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hipmuncher crop DSCN08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1747576"/>
            <a:ext cx="2675363" cy="2012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3" r="3279"/>
          <a:stretch/>
        </p:blipFill>
        <p:spPr>
          <a:xfrm>
            <a:off x="6212438" y="4212476"/>
            <a:ext cx="2701800" cy="1671785"/>
          </a:xfrm>
          <a:prstGeom prst="rect">
            <a:avLst/>
          </a:prstGeom>
        </p:spPr>
      </p:pic>
      <p:pic>
        <p:nvPicPr>
          <p:cNvPr id="8" name="Picture 3" descr="tom hand 4 screen DSC0230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291" y="-10099"/>
            <a:ext cx="1553709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6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1.6mm Crumbles</a:t>
            </a:r>
            <a:r>
              <a:rPr lang="en-US" baseline="30000" dirty="0" smtClean="0"/>
              <a:t>®</a:t>
            </a:r>
            <a:r>
              <a:rPr lang="en-US" dirty="0" smtClean="0"/>
              <a:t> From Chips</a:t>
            </a:r>
            <a:br>
              <a:rPr lang="en-US" dirty="0" smtClean="0"/>
            </a:br>
            <a:r>
              <a:rPr lang="en-US" sz="3600" dirty="0" smtClean="0"/>
              <a:t>Size Distribution and Energy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732225"/>
              </p:ext>
            </p:extLst>
          </p:nvPr>
        </p:nvGraphicFramePr>
        <p:xfrm>
          <a:off x="766571" y="1752600"/>
          <a:ext cx="7610859" cy="1737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7078"/>
                <a:gridCol w="933387"/>
                <a:gridCol w="1167448"/>
                <a:gridCol w="888873"/>
                <a:gridCol w="637223"/>
                <a:gridCol w="983425"/>
                <a:gridCol w="983425"/>
              </a:tblGrid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Poplar chips Summary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Process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Output GMD 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Moisture 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Mass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Total E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Specific E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Sample ID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effectLst/>
                        </a:rPr>
                        <a:t>Size (mm)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(Xgm, mm)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(%wb)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(odkg)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(MJ/odMg)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(MJ/odMg)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2013.10.10.001.01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effectLst/>
                        </a:rPr>
                        <a:t>Raw Chips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11.82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effectLst/>
                        </a:rPr>
                        <a:t>55.0%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2013.10.10.001.01.A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effectLst/>
                        </a:rPr>
                        <a:t>4.79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5.39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54.4%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14.73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36.2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19.5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2013.10.10.001.01.A.A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effectLst/>
                        </a:rPr>
                        <a:t>1.59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2.63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54.6%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13.56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94.2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58.5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2013.10.10.001.01.A.A.A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effectLst/>
                        </a:rPr>
                        <a:t>1.59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effectLst/>
                        </a:rPr>
                        <a:t>1.97</a:t>
                      </a:r>
                      <a:endParaRPr lang="en-US" sz="105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54.6%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12.56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65.6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37.0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Sum of all passes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196.0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115.0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7437239"/>
              </p:ext>
            </p:extLst>
          </p:nvPr>
        </p:nvGraphicFramePr>
        <p:xfrm>
          <a:off x="1385887" y="3886200"/>
          <a:ext cx="6372225" cy="2424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2552700" y="3810000"/>
            <a:ext cx="0" cy="22098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209800" y="6019800"/>
            <a:ext cx="685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1.6mm</a:t>
            </a:r>
            <a:endParaRPr 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3429000"/>
            <a:ext cx="762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Note: size shown to 1.6mm for comparison with hammermill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0721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Precision Feedstocks</a:t>
            </a:r>
            <a:r>
              <a:rPr lang="en-US" sz="2200" baseline="30000" dirty="0" smtClean="0"/>
              <a:t>®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2200" dirty="0" smtClean="0"/>
              <a:t>Supply Chain Manufacturing and Cost Modeling</a:t>
            </a:r>
            <a:endParaRPr lang="en-US" dirty="0"/>
          </a:p>
        </p:txBody>
      </p:sp>
      <p:graphicFrame>
        <p:nvGraphicFramePr>
          <p:cNvPr id="1204" name="Object 1203"/>
          <p:cNvGraphicFramePr>
            <a:graphicFrameLocks noChangeAspect="1"/>
          </p:cNvGraphicFramePr>
          <p:nvPr>
            <p:extLst/>
          </p:nvPr>
        </p:nvGraphicFramePr>
        <p:xfrm>
          <a:off x="1219200" y="1447800"/>
          <a:ext cx="6678607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Visio" r:id="rId3" imgW="5640646" imgH="2713500" progId="">
                  <p:embed/>
                </p:oleObj>
              </mc:Choice>
              <mc:Fallback>
                <p:oleObj name="Visio" r:id="rId3" imgW="5640646" imgH="27135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447800"/>
                        <a:ext cx="6678607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" name="Table 12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196174"/>
              </p:ext>
            </p:extLst>
          </p:nvPr>
        </p:nvGraphicFramePr>
        <p:xfrm>
          <a:off x="3124200" y="4953000"/>
          <a:ext cx="3048000" cy="952500"/>
        </p:xfrm>
        <a:graphic>
          <a:graphicData uri="http://schemas.openxmlformats.org/drawingml/2006/table">
            <a:tbl>
              <a:tblPr/>
              <a:tblGrid>
                <a:gridCol w="670560"/>
                <a:gridCol w="1203960"/>
                <a:gridCol w="117348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Capacity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Capital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($ millions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odMg/day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Equipment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2" t="2559" r="15001" b="62"/>
          <a:stretch/>
        </p:blipFill>
        <p:spPr>
          <a:xfrm>
            <a:off x="0" y="4800600"/>
            <a:ext cx="1822320" cy="15970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4" t="12500" r="12499" b="19444"/>
          <a:stretch/>
        </p:blipFill>
        <p:spPr>
          <a:xfrm>
            <a:off x="6858000" y="4820028"/>
            <a:ext cx="2286000" cy="157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64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Crumbler vs </a:t>
            </a:r>
            <a:r>
              <a:rPr lang="en-US" dirty="0"/>
              <a:t>Hammermill</a:t>
            </a:r>
            <a:br>
              <a:rPr lang="en-US" dirty="0"/>
            </a:br>
            <a:r>
              <a:rPr lang="en-US" sz="3600" dirty="0"/>
              <a:t>Size Distribution and Energy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0708264"/>
              </p:ext>
            </p:extLst>
          </p:nvPr>
        </p:nvGraphicFramePr>
        <p:xfrm>
          <a:off x="457200" y="1981200"/>
          <a:ext cx="4114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735986"/>
              </p:ext>
            </p:extLst>
          </p:nvPr>
        </p:nvGraphicFramePr>
        <p:xfrm>
          <a:off x="4572000" y="1981200"/>
          <a:ext cx="4114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0" y="1524000"/>
            <a:ext cx="2461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Particle Size Distribution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1524000"/>
            <a:ext cx="3127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Comminution Energy (55% MC)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0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Crumbling Energy Cost from Chips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05400"/>
            <a:ext cx="8229600" cy="102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b="1" dirty="0"/>
              <a:t>Comminution energy cost (Total Energy $/US Ton) for Optimized Crumbler® machine as a function of final size from poplar wood chips having an initial geometric mean particle size (Xgm) of 12 mm.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398181892"/>
              </p:ext>
            </p:extLst>
          </p:nvPr>
        </p:nvGraphicFramePr>
        <p:xfrm>
          <a:off x="914400" y="1447800"/>
          <a:ext cx="7239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Up Arrow 4"/>
          <p:cNvSpPr/>
          <p:nvPr/>
        </p:nvSpPr>
        <p:spPr>
          <a:xfrm>
            <a:off x="2438400" y="4800600"/>
            <a:ext cx="228600" cy="228600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52450" y="3086100"/>
            <a:ext cx="304800" cy="22860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066800" y="3200400"/>
            <a:ext cx="35052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552700" y="2590800"/>
            <a:ext cx="0" cy="22098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99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Bioproducts Opportunities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2" t="15556" r="16667" b="10000"/>
          <a:stretch/>
        </p:blipFill>
        <p:spPr>
          <a:xfrm>
            <a:off x="6018301" y="1143000"/>
            <a:ext cx="3067334" cy="220980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8" y="1600201"/>
            <a:ext cx="1875413" cy="43210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975" y="1479387"/>
            <a:ext cx="2863330" cy="2290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6667" r="19167" b="22223"/>
          <a:stretch/>
        </p:blipFill>
        <p:spPr>
          <a:xfrm>
            <a:off x="5334000" y="3581400"/>
            <a:ext cx="3043238" cy="2743200"/>
          </a:xfrm>
          <a:prstGeom prst="rect">
            <a:avLst/>
          </a:prstGeom>
        </p:spPr>
      </p:pic>
      <p:pic>
        <p:nvPicPr>
          <p:cNvPr id="9" name="Picture 8" descr="DSCN0597.JPG"/>
          <p:cNvPicPr>
            <a:picLocks noChangeAspect="1"/>
          </p:cNvPicPr>
          <p:nvPr/>
        </p:nvPicPr>
        <p:blipFill>
          <a:blip r:embed="rId6" cstate="print"/>
          <a:srcRect l="16667" r="8889"/>
          <a:stretch>
            <a:fillRect/>
          </a:stretch>
        </p:blipFill>
        <p:spPr>
          <a:xfrm>
            <a:off x="2733250" y="4114800"/>
            <a:ext cx="1996779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8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Higher particle uniformity &amp; flowability has positive downstream conversion benefits</a:t>
            </a:r>
          </a:p>
          <a:p>
            <a:r>
              <a:rPr lang="en-US" dirty="0" smtClean="0"/>
              <a:t>Lower comminution energy costs reduce feedstock costs</a:t>
            </a:r>
          </a:p>
          <a:p>
            <a:r>
              <a:rPr lang="en-US" dirty="0" smtClean="0"/>
              <a:t>Higher capital and maintenance costs than hammer-mills</a:t>
            </a:r>
          </a:p>
          <a:p>
            <a:r>
              <a:rPr lang="en-US" dirty="0" smtClean="0"/>
              <a:t>Processing high-moisture biomass to small sizes reduces dryer capital and operating costs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10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514600"/>
            <a:ext cx="7467600" cy="990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 smtClean="0"/>
              <a:t>Thank You</a:t>
            </a:r>
          </a:p>
        </p:txBody>
      </p:sp>
      <p:sp>
        <p:nvSpPr>
          <p:cNvPr id="26630" name="Text Box 11"/>
          <p:cNvSpPr txBox="1">
            <a:spLocks noChangeArrowheads="1"/>
          </p:cNvSpPr>
          <p:nvPr/>
        </p:nvSpPr>
        <p:spPr bwMode="auto">
          <a:xfrm>
            <a:off x="457200" y="4161958"/>
            <a:ext cx="41148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 dirty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Development was supported in-part by the </a:t>
            </a:r>
            <a:r>
              <a:rPr lang="en-US" sz="1400" b="1" dirty="0" smtClean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Small </a:t>
            </a:r>
            <a:r>
              <a:rPr lang="en-US" sz="1400" b="1" dirty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Business Innovation Research program of the U.S. Department of </a:t>
            </a:r>
            <a:r>
              <a:rPr lang="en-US" sz="1400" b="1" dirty="0" smtClean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Agriculture contract 2013-33610-20827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400" b="1" dirty="0" smtClean="0">
              <a:solidFill>
                <a:schemeClr val="bg1"/>
              </a:solidFill>
              <a:latin typeface="Lucida Sans" panose="020B0602030504020204" pitchFamily="34" charset="0"/>
              <a:cs typeface="Lucida Sans" panose="020B06020305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Development </a:t>
            </a:r>
            <a:r>
              <a:rPr lang="en-US" sz="1400" b="1" dirty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was supported by US Department of Energy SBIR </a:t>
            </a:r>
            <a:r>
              <a:rPr lang="en-US" sz="1400" b="1" dirty="0" smtClean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contracts DE-SC0002291 and DE-SC-0010122. </a:t>
            </a:r>
            <a:endParaRPr lang="en-US" sz="1400" b="1" dirty="0">
              <a:solidFill>
                <a:schemeClr val="bg1"/>
              </a:solidFill>
              <a:latin typeface="Lucida Sans" panose="020B0602030504020204" pitchFamily="34" charset="0"/>
              <a:cs typeface="Lucida Sans" panose="020B0602030504020204" pitchFamily="34" charset="0"/>
            </a:endParaRPr>
          </a:p>
        </p:txBody>
      </p:sp>
      <p:sp>
        <p:nvSpPr>
          <p:cNvPr id="26631" name="TextBox 9"/>
          <p:cNvSpPr txBox="1">
            <a:spLocks noChangeArrowheads="1"/>
          </p:cNvSpPr>
          <p:nvPr/>
        </p:nvSpPr>
        <p:spPr bwMode="auto">
          <a:xfrm>
            <a:off x="3505200" y="228600"/>
            <a:ext cx="5410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 smtClean="0">
                <a:latin typeface="Lucida Sans" panose="020B0602030504020204" pitchFamily="34" charset="0"/>
                <a:cs typeface="Lucida Sans" panose="020B0602030504020204" pitchFamily="34" charset="0"/>
              </a:rPr>
              <a:t>Mike Perry</a:t>
            </a:r>
            <a:endParaRPr lang="en-US" sz="2800" dirty="0">
              <a:latin typeface="Lucida Sans" panose="020B0602030504020204" pitchFamily="34" charset="0"/>
              <a:cs typeface="Lucida Sans" panose="020B0602030504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 smtClean="0">
                <a:latin typeface="Lucida Sans" panose="020B0602030504020204" pitchFamily="34" charset="0"/>
                <a:cs typeface="Lucida Sans" panose="020B0602030504020204" pitchFamily="34" charset="0"/>
              </a:rPr>
              <a:t>mperry@forestconcepts.com</a:t>
            </a:r>
            <a:endParaRPr lang="en-US" sz="2800" dirty="0">
              <a:latin typeface="Lucida Sans" panose="020B0602030504020204" pitchFamily="34" charset="0"/>
              <a:cs typeface="Lucida Sans" panose="020B0602030504020204" pitchFamily="34" charset="0"/>
            </a:endParaRPr>
          </a:p>
        </p:txBody>
      </p:sp>
      <p:pic>
        <p:nvPicPr>
          <p:cNvPr id="26633" name="Picture 3" descr="tom hand 4 screen DSC023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590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257800" y="4161958"/>
            <a:ext cx="36576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Forest Concepts, LLC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3320 W. Valley Hwy. N., STE D110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Auburn, WA 98001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253.333.9663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Lucida Sans" panose="020B0602030504020204" pitchFamily="34" charset="0"/>
                <a:cs typeface="Lucida Sans" panose="020B0602030504020204" pitchFamily="34" charset="0"/>
              </a:rPr>
              <a:t>www.forestconcepts.com</a:t>
            </a:r>
            <a:endParaRPr lang="en-US" sz="1400" b="1" dirty="0">
              <a:solidFill>
                <a:schemeClr val="bg1"/>
              </a:solidFill>
              <a:latin typeface="Lucida Sans" panose="020B0602030504020204" pitchFamily="34" charset="0"/>
              <a:cs typeface="Lucida Sans" panose="020B0602030504020204" pitchFamily="34" charset="0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3581400" y="1380788"/>
            <a:ext cx="5410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 smtClean="0">
                <a:latin typeface="Lucida Sans" panose="020B0602030504020204" pitchFamily="34" charset="0"/>
                <a:cs typeface="Lucida Sans" panose="020B0602030504020204" pitchFamily="34" charset="0"/>
              </a:rPr>
              <a:t>Jim Dooley</a:t>
            </a:r>
            <a:endParaRPr lang="en-US" sz="2800" dirty="0">
              <a:latin typeface="Lucida Sans" panose="020B0602030504020204" pitchFamily="34" charset="0"/>
              <a:cs typeface="Lucida Sans" panose="020B0602030504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 smtClean="0">
                <a:latin typeface="Lucida Sans" panose="020B0602030504020204" pitchFamily="34" charset="0"/>
                <a:cs typeface="Lucida Sans" panose="020B0602030504020204" pitchFamily="34" charset="0"/>
              </a:rPr>
              <a:t>jdooley@forestconcepts.com</a:t>
            </a:r>
            <a:endParaRPr lang="en-US" sz="2800" dirty="0">
              <a:latin typeface="Lucida Sans" panose="020B0602030504020204" pitchFamily="34" charset="0"/>
              <a:cs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1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.FC.web2013.sty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CLLC log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190085"/>
    </a:accent1>
    <a:accent2>
      <a:srgbClr val="058505"/>
    </a:accent2>
    <a:accent3>
      <a:srgbClr val="CC0000"/>
    </a:accent3>
    <a:accent4>
      <a:srgbClr val="8064A2"/>
    </a:accent4>
    <a:accent5>
      <a:srgbClr val="4BACC6"/>
    </a:accent5>
    <a:accent6>
      <a:srgbClr val="FF7825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FCLLC log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190085"/>
    </a:accent1>
    <a:accent2>
      <a:srgbClr val="058505"/>
    </a:accent2>
    <a:accent3>
      <a:srgbClr val="CC0000"/>
    </a:accent3>
    <a:accent4>
      <a:srgbClr val="8064A2"/>
    </a:accent4>
    <a:accent5>
      <a:srgbClr val="4BACC6"/>
    </a:accent5>
    <a:accent6>
      <a:srgbClr val="FF7825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Template.FC.web2013.style</Template>
  <TotalTime>3753</TotalTime>
  <Words>649</Words>
  <Application>Microsoft Office PowerPoint</Application>
  <PresentationFormat>On-screen Show (4:3)</PresentationFormat>
  <Paragraphs>174</Paragraphs>
  <Slides>21</Slides>
  <Notes>1</Notes>
  <HiddenSlides>0</HiddenSlides>
  <MMClips>2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Adobe Gothic Std B</vt:lpstr>
      <vt:lpstr>AR DESTINE</vt:lpstr>
      <vt:lpstr>AR JULIAN</vt:lpstr>
      <vt:lpstr>Arial</vt:lpstr>
      <vt:lpstr>Calibri</vt:lpstr>
      <vt:lpstr>DYMO Symbols</vt:lpstr>
      <vt:lpstr>Lucida Sans</vt:lpstr>
      <vt:lpstr>Times New Roman</vt:lpstr>
      <vt:lpstr>Times New Roman MT Extra Bold</vt:lpstr>
      <vt:lpstr>Template.FC.web2013.style</vt:lpstr>
      <vt:lpstr>Visio</vt:lpstr>
      <vt:lpstr>Crumbles® Technology</vt:lpstr>
      <vt:lpstr>What is this Crumbles® Stuff?</vt:lpstr>
      <vt:lpstr>Who is Forest Concepts?</vt:lpstr>
      <vt:lpstr>Erosion Control How would Nature do it?</vt:lpstr>
      <vt:lpstr>WoodStraw® 1.0</vt:lpstr>
      <vt:lpstr>WoodStraw® 2.0</vt:lpstr>
      <vt:lpstr>Cellulosic Biofuel Feedstocks 2008 Worldview</vt:lpstr>
      <vt:lpstr>Sound Science – Disciplined Engineering</vt:lpstr>
      <vt:lpstr>Wood Pathways</vt:lpstr>
      <vt:lpstr>Plants are Different!</vt:lpstr>
      <vt:lpstr>Wood Pathways</vt:lpstr>
      <vt:lpstr>Crumbles® from Veneer</vt:lpstr>
      <vt:lpstr>Video</vt:lpstr>
      <vt:lpstr>Crumbles® Particles</vt:lpstr>
      <vt:lpstr>1.6mm Crumbles® From Chips Size Distribution and Energy</vt:lpstr>
      <vt:lpstr>Precision Feedstocks®  Supply Chain Manufacturing and Cost Modeling</vt:lpstr>
      <vt:lpstr>Crumbler vs Hammermill Size Distribution and Energy</vt:lpstr>
      <vt:lpstr>Crumbling Energy Cost from Chips</vt:lpstr>
      <vt:lpstr>Bioproducts Opportunities</vt:lpstr>
      <vt:lpstr>Relevance</vt:lpstr>
      <vt:lpstr>Thank You</vt:lpstr>
    </vt:vector>
  </TitlesOfParts>
  <Company>Forest Concepts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Crumbles® Precision Particle Technology</dc:title>
  <dc:creator>David Lanning</dc:creator>
  <cp:lastModifiedBy>Jim Dooley</cp:lastModifiedBy>
  <cp:revision>81</cp:revision>
  <cp:lastPrinted>2014-10-15T15:15:52Z</cp:lastPrinted>
  <dcterms:created xsi:type="dcterms:W3CDTF">2014-05-22T18:12:06Z</dcterms:created>
  <dcterms:modified xsi:type="dcterms:W3CDTF">2015-04-22T13:41:57Z</dcterms:modified>
</cp:coreProperties>
</file>